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7" r:id="rId31"/>
    <p:sldId id="288" r:id="rId32"/>
    <p:sldId id="286" r:id="rId33"/>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655F1C4F-1A07-4183-A47C-E5789D8A42D6}" type="datetimeFigureOut">
              <a:rPr lang="es-PE" smtClean="0"/>
              <a:t>23/08/2020</a:t>
            </a:fld>
            <a:endParaRPr lang="es-PE"/>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s-PE"/>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2123695-1D3F-47BD-A9EB-83912B359AD4}" type="slidenum">
              <a:rPr lang="es-PE" smtClean="0"/>
              <a:t>‹Nº›</a:t>
            </a:fld>
            <a:endParaRPr lang="es-PE"/>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674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55F1C4F-1A07-4183-A47C-E5789D8A42D6}" type="datetimeFigureOut">
              <a:rPr lang="es-PE" smtClean="0"/>
              <a:t>23/08/2020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92123695-1D3F-47BD-A9EB-83912B359AD4}" type="slidenum">
              <a:rPr lang="es-PE" smtClean="0"/>
              <a:t>‹Nº›</a:t>
            </a:fld>
            <a:endParaRPr lang="es-PE"/>
          </a:p>
        </p:txBody>
      </p:sp>
    </p:spTree>
    <p:extLst>
      <p:ext uri="{BB962C8B-B14F-4D97-AF65-F5344CB8AC3E}">
        <p14:creationId xmlns:p14="http://schemas.microsoft.com/office/powerpoint/2010/main" val="2506174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55F1C4F-1A07-4183-A47C-E5789D8A42D6}" type="datetimeFigureOut">
              <a:rPr lang="es-PE" smtClean="0"/>
              <a:t>23/08/2020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92123695-1D3F-47BD-A9EB-83912B359AD4}" type="slidenum">
              <a:rPr lang="es-PE" smtClean="0"/>
              <a:t>‹Nº›</a:t>
            </a:fld>
            <a:endParaRPr lang="es-PE"/>
          </a:p>
        </p:txBody>
      </p:sp>
    </p:spTree>
    <p:extLst>
      <p:ext uri="{BB962C8B-B14F-4D97-AF65-F5344CB8AC3E}">
        <p14:creationId xmlns:p14="http://schemas.microsoft.com/office/powerpoint/2010/main" val="1803957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55F1C4F-1A07-4183-A47C-E5789D8A42D6}" type="datetimeFigureOut">
              <a:rPr lang="es-PE" smtClean="0"/>
              <a:t>23/08/2020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92123695-1D3F-47BD-A9EB-83912B359AD4}" type="slidenum">
              <a:rPr lang="es-PE" smtClean="0"/>
              <a:t>‹Nº›</a:t>
            </a:fld>
            <a:endParaRPr lang="es-PE"/>
          </a:p>
        </p:txBody>
      </p:sp>
    </p:spTree>
    <p:extLst>
      <p:ext uri="{BB962C8B-B14F-4D97-AF65-F5344CB8AC3E}">
        <p14:creationId xmlns:p14="http://schemas.microsoft.com/office/powerpoint/2010/main" val="1170767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55F1C4F-1A07-4183-A47C-E5789D8A42D6}" type="datetimeFigureOut">
              <a:rPr lang="es-PE" smtClean="0"/>
              <a:t>23/08/2020</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92123695-1D3F-47BD-A9EB-83912B359AD4}" type="slidenum">
              <a:rPr lang="es-PE" smtClean="0"/>
              <a:t>‹Nº›</a:t>
            </a:fld>
            <a:endParaRPr lang="es-PE"/>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2229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55F1C4F-1A07-4183-A47C-E5789D8A42D6}" type="datetimeFigureOut">
              <a:rPr lang="es-PE" smtClean="0"/>
              <a:t>23/08/2020</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92123695-1D3F-47BD-A9EB-83912B359AD4}" type="slidenum">
              <a:rPr lang="es-PE" smtClean="0"/>
              <a:t>‹Nº›</a:t>
            </a:fld>
            <a:endParaRPr lang="es-PE"/>
          </a:p>
        </p:txBody>
      </p:sp>
    </p:spTree>
    <p:extLst>
      <p:ext uri="{BB962C8B-B14F-4D97-AF65-F5344CB8AC3E}">
        <p14:creationId xmlns:p14="http://schemas.microsoft.com/office/powerpoint/2010/main" val="172614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55F1C4F-1A07-4183-A47C-E5789D8A42D6}" type="datetimeFigureOut">
              <a:rPr lang="es-PE" smtClean="0"/>
              <a:t>23/08/2020</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92123695-1D3F-47BD-A9EB-83912B359AD4}" type="slidenum">
              <a:rPr lang="es-PE" smtClean="0"/>
              <a:t>‹Nº›</a:t>
            </a:fld>
            <a:endParaRPr lang="es-PE"/>
          </a:p>
        </p:txBody>
      </p:sp>
    </p:spTree>
    <p:extLst>
      <p:ext uri="{BB962C8B-B14F-4D97-AF65-F5344CB8AC3E}">
        <p14:creationId xmlns:p14="http://schemas.microsoft.com/office/powerpoint/2010/main" val="914568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55F1C4F-1A07-4183-A47C-E5789D8A42D6}" type="datetimeFigureOut">
              <a:rPr lang="es-PE" smtClean="0"/>
              <a:t>23/08/2020</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92123695-1D3F-47BD-A9EB-83912B359AD4}" type="slidenum">
              <a:rPr lang="es-PE" smtClean="0"/>
              <a:t>‹Nº›</a:t>
            </a:fld>
            <a:endParaRPr lang="es-PE"/>
          </a:p>
        </p:txBody>
      </p:sp>
    </p:spTree>
    <p:extLst>
      <p:ext uri="{BB962C8B-B14F-4D97-AF65-F5344CB8AC3E}">
        <p14:creationId xmlns:p14="http://schemas.microsoft.com/office/powerpoint/2010/main" val="2536677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5F1C4F-1A07-4183-A47C-E5789D8A42D6}" type="datetimeFigureOut">
              <a:rPr lang="es-PE" smtClean="0"/>
              <a:t>23/08/2020</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92123695-1D3F-47BD-A9EB-83912B359AD4}" type="slidenum">
              <a:rPr lang="es-PE" smtClean="0"/>
              <a:t>‹Nº›</a:t>
            </a:fld>
            <a:endParaRPr lang="es-PE"/>
          </a:p>
        </p:txBody>
      </p:sp>
    </p:spTree>
    <p:extLst>
      <p:ext uri="{BB962C8B-B14F-4D97-AF65-F5344CB8AC3E}">
        <p14:creationId xmlns:p14="http://schemas.microsoft.com/office/powerpoint/2010/main" val="158744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55F1C4F-1A07-4183-A47C-E5789D8A42D6}" type="datetimeFigureOut">
              <a:rPr lang="es-PE" smtClean="0"/>
              <a:t>23/08/2020</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92123695-1D3F-47BD-A9EB-83912B359AD4}" type="slidenum">
              <a:rPr lang="es-PE" smtClean="0"/>
              <a:t>‹Nº›</a:t>
            </a:fld>
            <a:endParaRPr lang="es-PE"/>
          </a:p>
        </p:txBody>
      </p:sp>
    </p:spTree>
    <p:extLst>
      <p:ext uri="{BB962C8B-B14F-4D97-AF65-F5344CB8AC3E}">
        <p14:creationId xmlns:p14="http://schemas.microsoft.com/office/powerpoint/2010/main" val="1700537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55F1C4F-1A07-4183-A47C-E5789D8A42D6}" type="datetimeFigureOut">
              <a:rPr lang="es-PE" smtClean="0"/>
              <a:t>23/08/2020</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92123695-1D3F-47BD-A9EB-83912B359AD4}" type="slidenum">
              <a:rPr lang="es-PE" smtClean="0"/>
              <a:t>‹Nº›</a:t>
            </a:fld>
            <a:endParaRPr lang="es-PE"/>
          </a:p>
        </p:txBody>
      </p:sp>
    </p:spTree>
    <p:extLst>
      <p:ext uri="{BB962C8B-B14F-4D97-AF65-F5344CB8AC3E}">
        <p14:creationId xmlns:p14="http://schemas.microsoft.com/office/powerpoint/2010/main" val="3662375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655F1C4F-1A07-4183-A47C-E5789D8A42D6}" type="datetimeFigureOut">
              <a:rPr lang="es-PE" smtClean="0"/>
              <a:t>23/08/2020</a:t>
            </a:fld>
            <a:endParaRPr lang="es-PE"/>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s-PE"/>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92123695-1D3F-47BD-A9EB-83912B359AD4}" type="slidenum">
              <a:rPr lang="es-PE" smtClean="0"/>
              <a:t>‹Nº›</a:t>
            </a:fld>
            <a:endParaRPr lang="es-PE"/>
          </a:p>
        </p:txBody>
      </p:sp>
    </p:spTree>
    <p:extLst>
      <p:ext uri="{BB962C8B-B14F-4D97-AF65-F5344CB8AC3E}">
        <p14:creationId xmlns:p14="http://schemas.microsoft.com/office/powerpoint/2010/main" val="6810749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2" name="1051 Rectángulo"/>
          <p:cNvSpPr/>
          <p:nvPr/>
        </p:nvSpPr>
        <p:spPr>
          <a:xfrm>
            <a:off x="2667146" y="2903178"/>
            <a:ext cx="6730896" cy="1384995"/>
          </a:xfrm>
          <a:prstGeom prst="rect">
            <a:avLst/>
          </a:prstGeom>
        </p:spPr>
        <p:txBody>
          <a:bodyPr wrap="square">
            <a:spAutoFit/>
          </a:bodyPr>
          <a:lstStyle/>
          <a:p>
            <a:pPr algn="ctr">
              <a:defRPr/>
            </a:pPr>
            <a:r>
              <a:rPr lang="es-PE" sz="2800" b="1" dirty="0" smtClean="0">
                <a:effectLst>
                  <a:outerShdw blurRad="38100" dist="38100" dir="2700000" algn="tl">
                    <a:srgbClr val="000000">
                      <a:alpha val="43137"/>
                    </a:srgbClr>
                  </a:outerShdw>
                </a:effectLst>
                <a:latin typeface="Aharoni" pitchFamily="2" charset="-79"/>
                <a:ea typeface="Adobe Gothic Std B" pitchFamily="34" charset="-128"/>
                <a:cs typeface="Aharoni" pitchFamily="2" charset="-79"/>
              </a:rPr>
              <a:t>PRINCIPALES BENEFICIOS SOCIALES</a:t>
            </a:r>
          </a:p>
          <a:p>
            <a:pPr algn="ctr">
              <a:defRPr/>
            </a:pPr>
            <a:endParaRPr lang="es-PE" sz="2800" b="1" dirty="0">
              <a:effectLst>
                <a:outerShdw blurRad="38100" dist="38100" dir="2700000" algn="tl">
                  <a:srgbClr val="000000">
                    <a:alpha val="43137"/>
                  </a:srgbClr>
                </a:outerShdw>
              </a:effectLst>
              <a:latin typeface="Aharoni" pitchFamily="2" charset="-79"/>
              <a:ea typeface="Adobe Gothic Std B" pitchFamily="34" charset="-128"/>
              <a:cs typeface="Aharoni" pitchFamily="2" charset="-79"/>
            </a:endParaRPr>
          </a:p>
          <a:p>
            <a:pPr algn="ctr">
              <a:defRPr/>
            </a:pPr>
            <a:r>
              <a:rPr lang="es-PE" sz="2800" b="1" dirty="0" smtClean="0">
                <a:effectLst>
                  <a:outerShdw blurRad="38100" dist="38100" dir="2700000" algn="tl">
                    <a:srgbClr val="000000">
                      <a:alpha val="43137"/>
                    </a:srgbClr>
                  </a:outerShdw>
                </a:effectLst>
                <a:latin typeface="Aharoni" pitchFamily="2" charset="-79"/>
                <a:ea typeface="Adobe Gothic Std B" pitchFamily="34" charset="-128"/>
                <a:cs typeface="Aharoni" pitchFamily="2" charset="-79"/>
              </a:rPr>
              <a:t>LICENCIAS LABORALES</a:t>
            </a:r>
            <a:endParaRPr lang="es-ES" sz="2800" b="1" dirty="0">
              <a:effectLst>
                <a:outerShdw blurRad="38100" dist="38100" dir="2700000" algn="tl">
                  <a:srgbClr val="000000">
                    <a:alpha val="43137"/>
                  </a:srgbClr>
                </a:outerShdw>
              </a:effectLst>
              <a:latin typeface="Aharoni" pitchFamily="2" charset="-79"/>
              <a:ea typeface="Adobe Gothic Std B" pitchFamily="34" charset="-128"/>
              <a:cs typeface="Aharoni" pitchFamily="2" charset="-79"/>
            </a:endParaRPr>
          </a:p>
        </p:txBody>
      </p:sp>
      <p:sp>
        <p:nvSpPr>
          <p:cNvPr id="1054" name="1053 Rectángulo"/>
          <p:cNvSpPr/>
          <p:nvPr/>
        </p:nvSpPr>
        <p:spPr>
          <a:xfrm>
            <a:off x="2775674" y="4869160"/>
            <a:ext cx="6560686" cy="400110"/>
          </a:xfrm>
          <a:prstGeom prst="rect">
            <a:avLst/>
          </a:prstGeom>
        </p:spPr>
        <p:txBody>
          <a:bodyPr wrap="square">
            <a:spAutoFit/>
          </a:bodyPr>
          <a:lstStyle/>
          <a:p>
            <a:pPr algn="ctr">
              <a:defRPr/>
            </a:pPr>
            <a:r>
              <a:rPr lang="es-ES" sz="2000" b="1" dirty="0">
                <a:ln w="10541" cmpd="sng">
                  <a:solidFill>
                    <a:srgbClr val="7D7D7D">
                      <a:tint val="100000"/>
                      <a:shade val="100000"/>
                      <a:satMod val="110000"/>
                    </a:srgbClr>
                  </a:solidFill>
                  <a:prstDash val="solid"/>
                </a:ln>
                <a:latin typeface="Aharoni" pitchFamily="2" charset="-79"/>
                <a:ea typeface="Adobe Gothic Std B" pitchFamily="34" charset="-128"/>
                <a:cs typeface="Aharoni" pitchFamily="2" charset="-79"/>
              </a:rPr>
              <a:t>DOCENTE : MIGUEL A. AMEZQUITA FLOREZ</a:t>
            </a:r>
            <a:endParaRPr lang="es-ES" sz="2000" b="1" dirty="0">
              <a:ln w="10541" cmpd="sng">
                <a:solidFill>
                  <a:srgbClr val="7D7D7D">
                    <a:tint val="100000"/>
                    <a:shade val="100000"/>
                    <a:satMod val="110000"/>
                  </a:srgbClr>
                </a:solidFill>
                <a:prstDash val="solid"/>
              </a:ln>
              <a:effectLst>
                <a:outerShdw blurRad="38100" dist="38100" dir="2700000" algn="tl">
                  <a:srgbClr val="000000">
                    <a:alpha val="43137"/>
                  </a:srgbClr>
                </a:outerShdw>
              </a:effectLst>
              <a:latin typeface="Aharoni" pitchFamily="2" charset="-79"/>
              <a:ea typeface="Adobe Gothic Std B" pitchFamily="34" charset="-128"/>
              <a:cs typeface="Aharoni" pitchFamily="2" charset="-79"/>
            </a:endParaRPr>
          </a:p>
        </p:txBody>
      </p:sp>
    </p:spTree>
    <p:extLst>
      <p:ext uri="{BB962C8B-B14F-4D97-AF65-F5344CB8AC3E}">
        <p14:creationId xmlns:p14="http://schemas.microsoft.com/office/powerpoint/2010/main" val="585390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317105" y="1124744"/>
            <a:ext cx="5688632" cy="514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2 CuadroTexto"/>
          <p:cNvSpPr txBox="1"/>
          <p:nvPr/>
        </p:nvSpPr>
        <p:spPr>
          <a:xfrm>
            <a:off x="3921912" y="1270254"/>
            <a:ext cx="4334328" cy="369332"/>
          </a:xfrm>
          <a:prstGeom prst="rect">
            <a:avLst/>
          </a:prstGeom>
          <a:noFill/>
        </p:spPr>
        <p:txBody>
          <a:bodyPr wrap="none" rtlCol="0">
            <a:spAutoFit/>
          </a:bodyPr>
          <a:lstStyle/>
          <a:p>
            <a:r>
              <a:rPr lang="es-PE" dirty="0"/>
              <a:t>COMPENSACION POR TIEMPO DE SERVICIOS</a:t>
            </a:r>
            <a:endParaRPr lang="es-PE" dirty="0"/>
          </a:p>
        </p:txBody>
      </p:sp>
      <p:sp>
        <p:nvSpPr>
          <p:cNvPr id="4" name="3 Rectángulo redondeado"/>
          <p:cNvSpPr/>
          <p:nvPr/>
        </p:nvSpPr>
        <p:spPr>
          <a:xfrm>
            <a:off x="1933648" y="2420888"/>
            <a:ext cx="4155429" cy="2520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_tradnl" altLang="es-PE" sz="1400" dirty="0"/>
              <a:t>La C.T.S. tiene la calidad de </a:t>
            </a:r>
            <a:r>
              <a:rPr lang="es-ES_tradnl" altLang="es-PE" sz="1400" b="1" dirty="0"/>
              <a:t>beneficio social de previsión </a:t>
            </a:r>
            <a:r>
              <a:rPr lang="es-ES_tradnl" altLang="es-PE" sz="1400" dirty="0"/>
              <a:t>de las contingencias que origina el cese en el trabajo y de promoción del propio trabajador y su familia</a:t>
            </a:r>
            <a:r>
              <a:rPr lang="es-ES_tradnl" altLang="es-PE" sz="1400" dirty="0"/>
              <a:t>.</a:t>
            </a:r>
          </a:p>
          <a:p>
            <a:pPr algn="just"/>
            <a:endParaRPr lang="es-ES_tradnl" altLang="es-PE" sz="1400" dirty="0"/>
          </a:p>
          <a:p>
            <a:pPr algn="just"/>
            <a:r>
              <a:rPr lang="es-ES_tradnl" altLang="es-PE" sz="1400" dirty="0"/>
              <a:t>La C.T.S., depósitos, traslados, retiros parciales y total, están </a:t>
            </a:r>
            <a:r>
              <a:rPr lang="es-ES_tradnl" altLang="es-PE" sz="1400" dirty="0" err="1"/>
              <a:t>inafectos</a:t>
            </a:r>
            <a:r>
              <a:rPr lang="es-ES_tradnl" altLang="es-PE" sz="1400" dirty="0"/>
              <a:t> y exonerados de todo tributo</a:t>
            </a:r>
            <a:endParaRPr lang="es-PE" altLang="es-MX" sz="1400" dirty="0">
              <a:solidFill>
                <a:schemeClr val="tx1"/>
              </a:solidFill>
            </a:endParaRPr>
          </a:p>
        </p:txBody>
      </p:sp>
      <p:pic>
        <p:nvPicPr>
          <p:cNvPr id="9218" name="Picture 2" descr="https://encrypted-tbn2.gstatic.com/images?q=tbn:ANd9GcQYY5WuDyaLvVN5HHJDMSJiutk3swAid7JLyPpX0GPPDsm1ped89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6040" y="2852353"/>
            <a:ext cx="2762250" cy="1657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809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317105" y="1124744"/>
            <a:ext cx="5688632" cy="514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2 CuadroTexto"/>
          <p:cNvSpPr txBox="1"/>
          <p:nvPr/>
        </p:nvSpPr>
        <p:spPr>
          <a:xfrm>
            <a:off x="3921912" y="1270254"/>
            <a:ext cx="4334328" cy="369332"/>
          </a:xfrm>
          <a:prstGeom prst="rect">
            <a:avLst/>
          </a:prstGeom>
          <a:noFill/>
        </p:spPr>
        <p:txBody>
          <a:bodyPr wrap="none" rtlCol="0">
            <a:spAutoFit/>
          </a:bodyPr>
          <a:lstStyle/>
          <a:p>
            <a:r>
              <a:rPr lang="es-PE" dirty="0"/>
              <a:t>COMPENSACION POR TIEMPO DE SERVICIOS</a:t>
            </a:r>
            <a:endParaRPr lang="es-PE" dirty="0"/>
          </a:p>
        </p:txBody>
      </p:sp>
      <p:sp>
        <p:nvSpPr>
          <p:cNvPr id="4" name="3 Rectángulo redondeado"/>
          <p:cNvSpPr/>
          <p:nvPr/>
        </p:nvSpPr>
        <p:spPr>
          <a:xfrm>
            <a:off x="1933648" y="3140968"/>
            <a:ext cx="3658297" cy="1728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altLang="es-PE" sz="1400" dirty="0"/>
              <a:t>Tienen derecho a la C.T.S. los </a:t>
            </a:r>
            <a:r>
              <a:rPr lang="es-ES_tradnl" altLang="es-PE" sz="1400" b="1" dirty="0"/>
              <a:t>trabajadores sujetos al régimen laboral de la actividad privada</a:t>
            </a:r>
            <a:r>
              <a:rPr lang="es-ES_tradnl" altLang="es-PE" sz="1400" dirty="0"/>
              <a:t>, que cumplan los siguientes requisitos</a:t>
            </a:r>
            <a:r>
              <a:rPr lang="es-ES_tradnl" altLang="es-PE" sz="1400" dirty="0"/>
              <a:t>:</a:t>
            </a:r>
            <a:endParaRPr lang="es-ES_tradnl" altLang="es-PE" sz="1400" dirty="0"/>
          </a:p>
        </p:txBody>
      </p:sp>
      <p:sp>
        <p:nvSpPr>
          <p:cNvPr id="6" name="5 Pentágono"/>
          <p:cNvSpPr/>
          <p:nvPr/>
        </p:nvSpPr>
        <p:spPr>
          <a:xfrm>
            <a:off x="6528048" y="2420888"/>
            <a:ext cx="3024336" cy="100811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s-ES_tradnl" altLang="es-PE" sz="1400" dirty="0"/>
              <a:t>Haber cumplido efectivamente el primer mes de servicios.</a:t>
            </a:r>
          </a:p>
        </p:txBody>
      </p:sp>
      <p:sp>
        <p:nvSpPr>
          <p:cNvPr id="7" name="6 Pentágono"/>
          <p:cNvSpPr/>
          <p:nvPr/>
        </p:nvSpPr>
        <p:spPr>
          <a:xfrm>
            <a:off x="6528048" y="4509120"/>
            <a:ext cx="3024336" cy="100811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s-ES_tradnl" altLang="es-PE" sz="1400" dirty="0"/>
              <a:t>Cumplir una jornada mínima de cuatro horas diarias.</a:t>
            </a:r>
            <a:endParaRPr lang="es-ES" altLang="es-PE" sz="1400" dirty="0"/>
          </a:p>
        </p:txBody>
      </p:sp>
    </p:spTree>
    <p:extLst>
      <p:ext uri="{BB962C8B-B14F-4D97-AF65-F5344CB8AC3E}">
        <p14:creationId xmlns:p14="http://schemas.microsoft.com/office/powerpoint/2010/main" val="1617117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317105" y="1124744"/>
            <a:ext cx="5688632" cy="514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2 CuadroTexto"/>
          <p:cNvSpPr txBox="1"/>
          <p:nvPr/>
        </p:nvSpPr>
        <p:spPr>
          <a:xfrm>
            <a:off x="3921912" y="1270254"/>
            <a:ext cx="4334328" cy="369332"/>
          </a:xfrm>
          <a:prstGeom prst="rect">
            <a:avLst/>
          </a:prstGeom>
          <a:noFill/>
        </p:spPr>
        <p:txBody>
          <a:bodyPr wrap="none" rtlCol="0">
            <a:spAutoFit/>
          </a:bodyPr>
          <a:lstStyle/>
          <a:p>
            <a:r>
              <a:rPr lang="es-PE" dirty="0"/>
              <a:t>COMPENSACION POR TIEMPO DE SERVICIOS</a:t>
            </a:r>
            <a:endParaRPr lang="es-PE" dirty="0"/>
          </a:p>
        </p:txBody>
      </p:sp>
      <p:sp>
        <p:nvSpPr>
          <p:cNvPr id="4" name="3 Rectángulo redondeado"/>
          <p:cNvSpPr/>
          <p:nvPr/>
        </p:nvSpPr>
        <p:spPr>
          <a:xfrm>
            <a:off x="1933648" y="2420888"/>
            <a:ext cx="4155429" cy="2520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_tradnl" altLang="es-PE" sz="1400" b="1" u="sng" dirty="0">
                <a:solidFill>
                  <a:schemeClr val="tx1"/>
                </a:solidFill>
              </a:rPr>
              <a:t>Trabajadores Excluidos</a:t>
            </a:r>
          </a:p>
          <a:p>
            <a:pPr algn="just"/>
            <a:endParaRPr lang="es-ES_tradnl" altLang="es-PE" sz="1400" dirty="0"/>
          </a:p>
          <a:p>
            <a:pPr algn="just"/>
            <a:r>
              <a:rPr lang="es-ES_tradnl" altLang="es-PE" sz="1400" dirty="0"/>
              <a:t>Los </a:t>
            </a:r>
            <a:r>
              <a:rPr lang="es-ES_tradnl" altLang="es-PE" sz="1400" dirty="0"/>
              <a:t>trabajadores sujetos a regímenes especiales tales como: construcción civil, pescadores, artistas, trabajadores del hogar, y casos análogos.</a:t>
            </a:r>
          </a:p>
          <a:p>
            <a:pPr algn="just"/>
            <a:endParaRPr lang="es-ES_tradnl" altLang="es-PE" sz="1400" dirty="0"/>
          </a:p>
          <a:p>
            <a:pPr algn="just"/>
            <a:r>
              <a:rPr lang="es-ES_tradnl" altLang="es-PE" sz="1400" dirty="0"/>
              <a:t>Los </a:t>
            </a:r>
            <a:r>
              <a:rPr lang="es-ES_tradnl" altLang="es-PE" sz="1400" dirty="0"/>
              <a:t>trabajadores que perciban el 30% o más del importe de las tarifas que paga el público por los servicios.</a:t>
            </a:r>
          </a:p>
          <a:p>
            <a:pPr algn="just"/>
            <a:endParaRPr lang="es-PE" altLang="es-MX" sz="1400" dirty="0">
              <a:solidFill>
                <a:schemeClr val="tx1"/>
              </a:solidFill>
            </a:endParaRPr>
          </a:p>
        </p:txBody>
      </p:sp>
    </p:spTree>
    <p:extLst>
      <p:ext uri="{BB962C8B-B14F-4D97-AF65-F5344CB8AC3E}">
        <p14:creationId xmlns:p14="http://schemas.microsoft.com/office/powerpoint/2010/main" val="303840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317105" y="1124744"/>
            <a:ext cx="5688632" cy="514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2 CuadroTexto"/>
          <p:cNvSpPr txBox="1"/>
          <p:nvPr/>
        </p:nvSpPr>
        <p:spPr>
          <a:xfrm>
            <a:off x="3921912" y="1270254"/>
            <a:ext cx="4334328" cy="369332"/>
          </a:xfrm>
          <a:prstGeom prst="rect">
            <a:avLst/>
          </a:prstGeom>
          <a:noFill/>
        </p:spPr>
        <p:txBody>
          <a:bodyPr wrap="none" rtlCol="0">
            <a:spAutoFit/>
          </a:bodyPr>
          <a:lstStyle/>
          <a:p>
            <a:r>
              <a:rPr lang="es-PE" dirty="0"/>
              <a:t>COMPENSACION POR TIEMPO DE SERVICIOS</a:t>
            </a:r>
            <a:endParaRPr lang="es-PE" dirty="0"/>
          </a:p>
        </p:txBody>
      </p:sp>
      <p:sp>
        <p:nvSpPr>
          <p:cNvPr id="4" name="3 Rectángulo redondeado"/>
          <p:cNvSpPr/>
          <p:nvPr/>
        </p:nvSpPr>
        <p:spPr>
          <a:xfrm>
            <a:off x="1933648" y="2420888"/>
            <a:ext cx="4155429" cy="29523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90000"/>
              </a:lnSpc>
            </a:pPr>
            <a:endParaRPr lang="es-ES_tradnl" altLang="es-PE" sz="1400" dirty="0"/>
          </a:p>
          <a:p>
            <a:pPr algn="just">
              <a:lnSpc>
                <a:spcPct val="90000"/>
              </a:lnSpc>
            </a:pPr>
            <a:r>
              <a:rPr lang="es-ES_tradnl" altLang="es-PE" sz="1400" b="1" u="sng" dirty="0">
                <a:solidFill>
                  <a:schemeClr val="tx1"/>
                </a:solidFill>
              </a:rPr>
              <a:t>Días computables:</a:t>
            </a:r>
          </a:p>
          <a:p>
            <a:pPr algn="just">
              <a:lnSpc>
                <a:spcPct val="90000"/>
              </a:lnSpc>
            </a:pPr>
            <a:endParaRPr lang="es-ES_tradnl" altLang="es-PE" sz="1400" dirty="0"/>
          </a:p>
          <a:p>
            <a:pPr algn="just">
              <a:lnSpc>
                <a:spcPct val="90000"/>
              </a:lnSpc>
            </a:pPr>
            <a:r>
              <a:rPr lang="es-ES_tradnl" altLang="es-PE" sz="1400" dirty="0"/>
              <a:t>Son </a:t>
            </a:r>
            <a:r>
              <a:rPr lang="es-ES_tradnl" altLang="es-PE" sz="1400" dirty="0"/>
              <a:t>computables los días de trabajo efectivo, excepcionalmente:</a:t>
            </a:r>
          </a:p>
          <a:p>
            <a:pPr marL="742950" lvl="1" indent="-285750" algn="just">
              <a:lnSpc>
                <a:spcPct val="90000"/>
              </a:lnSpc>
              <a:buFont typeface="Arial" panose="020B0604020202020204" pitchFamily="34" charset="0"/>
              <a:buChar char="•"/>
            </a:pPr>
            <a:r>
              <a:rPr lang="es-ES_tradnl" altLang="es-PE" sz="1400" dirty="0"/>
              <a:t>Inasistencias motivadas por accidente de trabajo o enfermedad profesional.</a:t>
            </a:r>
          </a:p>
          <a:p>
            <a:pPr marL="742950" lvl="1" indent="-285750" algn="just">
              <a:lnSpc>
                <a:spcPct val="90000"/>
              </a:lnSpc>
              <a:buFont typeface="Arial" panose="020B0604020202020204" pitchFamily="34" charset="0"/>
              <a:buChar char="•"/>
            </a:pPr>
            <a:r>
              <a:rPr lang="es-ES_tradnl" altLang="es-PE" sz="1400" dirty="0"/>
              <a:t>Los días de descanso pre y post natal.</a:t>
            </a:r>
          </a:p>
          <a:p>
            <a:pPr marL="742950" lvl="1" indent="-285750" algn="just">
              <a:lnSpc>
                <a:spcPct val="90000"/>
              </a:lnSpc>
              <a:buFont typeface="Arial" panose="020B0604020202020204" pitchFamily="34" charset="0"/>
              <a:buChar char="•"/>
            </a:pPr>
            <a:r>
              <a:rPr lang="es-ES_tradnl" altLang="es-PE" sz="1400" dirty="0"/>
              <a:t>La suspensión de la relación laboral con pago de remuneración por el empleador.</a:t>
            </a:r>
          </a:p>
          <a:p>
            <a:pPr marL="742950" lvl="1" indent="-285750" algn="just">
              <a:lnSpc>
                <a:spcPct val="90000"/>
              </a:lnSpc>
              <a:buFont typeface="Arial" panose="020B0604020202020204" pitchFamily="34" charset="0"/>
              <a:buChar char="•"/>
            </a:pPr>
            <a:r>
              <a:rPr lang="es-ES_tradnl" altLang="es-PE" sz="1400" dirty="0"/>
              <a:t>Los días de huelga, siempre que no haya sido declarada improcedente.</a:t>
            </a:r>
            <a:endParaRPr lang="es-ES" altLang="es-PE" sz="1400" dirty="0"/>
          </a:p>
          <a:p>
            <a:pPr algn="just"/>
            <a:endParaRPr lang="es-PE" altLang="es-MX" sz="1400" dirty="0">
              <a:solidFill>
                <a:schemeClr val="tx1"/>
              </a:solidFill>
            </a:endParaRPr>
          </a:p>
        </p:txBody>
      </p:sp>
    </p:spTree>
    <p:extLst>
      <p:ext uri="{BB962C8B-B14F-4D97-AF65-F5344CB8AC3E}">
        <p14:creationId xmlns:p14="http://schemas.microsoft.com/office/powerpoint/2010/main" val="1557479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317105" y="1124744"/>
            <a:ext cx="5688632" cy="514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2 CuadroTexto"/>
          <p:cNvSpPr txBox="1"/>
          <p:nvPr/>
        </p:nvSpPr>
        <p:spPr>
          <a:xfrm>
            <a:off x="3921912" y="1270254"/>
            <a:ext cx="4334328" cy="369332"/>
          </a:xfrm>
          <a:prstGeom prst="rect">
            <a:avLst/>
          </a:prstGeom>
          <a:noFill/>
        </p:spPr>
        <p:txBody>
          <a:bodyPr wrap="none" rtlCol="0">
            <a:spAutoFit/>
          </a:bodyPr>
          <a:lstStyle/>
          <a:p>
            <a:r>
              <a:rPr lang="es-PE" dirty="0"/>
              <a:t>COMPENSACION POR TIEMPO DE SERVICIOS</a:t>
            </a:r>
            <a:endParaRPr lang="es-PE" dirty="0"/>
          </a:p>
        </p:txBody>
      </p:sp>
      <p:sp>
        <p:nvSpPr>
          <p:cNvPr id="4" name="3 Rectángulo redondeado"/>
          <p:cNvSpPr/>
          <p:nvPr/>
        </p:nvSpPr>
        <p:spPr>
          <a:xfrm>
            <a:off x="1933648" y="2420888"/>
            <a:ext cx="4155429" cy="2448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90000"/>
              </a:lnSpc>
            </a:pPr>
            <a:endParaRPr lang="es-ES_tradnl" altLang="es-PE" sz="1400" dirty="0"/>
          </a:p>
          <a:p>
            <a:pPr algn="just">
              <a:lnSpc>
                <a:spcPct val="90000"/>
              </a:lnSpc>
            </a:pPr>
            <a:r>
              <a:rPr lang="es-ES_tradnl" altLang="es-PE" sz="1400" b="1" u="sng" dirty="0">
                <a:solidFill>
                  <a:schemeClr val="tx1"/>
                </a:solidFill>
              </a:rPr>
              <a:t>Remuneración computable:</a:t>
            </a:r>
          </a:p>
          <a:p>
            <a:pPr algn="just">
              <a:lnSpc>
                <a:spcPct val="90000"/>
              </a:lnSpc>
            </a:pPr>
            <a:endParaRPr lang="es-ES_tradnl" altLang="es-PE" sz="1400" dirty="0"/>
          </a:p>
          <a:p>
            <a:pPr algn="just"/>
            <a:r>
              <a:rPr lang="es-ES_tradnl" altLang="es-PE" sz="1400" dirty="0"/>
              <a:t>La </a:t>
            </a:r>
            <a:r>
              <a:rPr lang="es-ES_tradnl" altLang="es-PE" sz="1400" dirty="0"/>
              <a:t>remuneración básica y todas las cantidades que regularmente perciba el trabajador en dinero o en especie, como contraprestación a su labor, cualquiera sea la denominación que se le de, siempre que sea de su libre disposición.</a:t>
            </a:r>
            <a:endParaRPr lang="es-ES" altLang="es-PE" sz="1400" dirty="0"/>
          </a:p>
          <a:p>
            <a:pPr algn="just"/>
            <a:endParaRPr lang="es-PE" altLang="es-MX" sz="1400" dirty="0">
              <a:solidFill>
                <a:schemeClr val="tx1"/>
              </a:solidFill>
            </a:endParaRPr>
          </a:p>
        </p:txBody>
      </p:sp>
    </p:spTree>
    <p:extLst>
      <p:ext uri="{BB962C8B-B14F-4D97-AF65-F5344CB8AC3E}">
        <p14:creationId xmlns:p14="http://schemas.microsoft.com/office/powerpoint/2010/main" val="2329458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317105" y="1124744"/>
            <a:ext cx="5688632" cy="514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2 CuadroTexto"/>
          <p:cNvSpPr txBox="1"/>
          <p:nvPr/>
        </p:nvSpPr>
        <p:spPr>
          <a:xfrm>
            <a:off x="3921912" y="1270254"/>
            <a:ext cx="4334328" cy="369332"/>
          </a:xfrm>
          <a:prstGeom prst="rect">
            <a:avLst/>
          </a:prstGeom>
          <a:noFill/>
        </p:spPr>
        <p:txBody>
          <a:bodyPr wrap="none" rtlCol="0">
            <a:spAutoFit/>
          </a:bodyPr>
          <a:lstStyle/>
          <a:p>
            <a:r>
              <a:rPr lang="es-PE" dirty="0"/>
              <a:t>COMPENSACION POR TIEMPO DE SERVICIOS</a:t>
            </a:r>
            <a:endParaRPr lang="es-PE" dirty="0"/>
          </a:p>
        </p:txBody>
      </p:sp>
      <p:sp>
        <p:nvSpPr>
          <p:cNvPr id="4" name="3 Rectángulo redondeado"/>
          <p:cNvSpPr/>
          <p:nvPr/>
        </p:nvSpPr>
        <p:spPr>
          <a:xfrm>
            <a:off x="1933648" y="2420888"/>
            <a:ext cx="4155429" cy="3960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90000"/>
              </a:lnSpc>
            </a:pPr>
            <a:r>
              <a:rPr lang="es-ES_tradnl" altLang="es-PE" sz="1400" b="1" u="sng" dirty="0">
                <a:solidFill>
                  <a:schemeClr val="tx1"/>
                </a:solidFill>
              </a:rPr>
              <a:t>Remuneración No computable:</a:t>
            </a:r>
          </a:p>
          <a:p>
            <a:pPr algn="just">
              <a:lnSpc>
                <a:spcPct val="90000"/>
              </a:lnSpc>
            </a:pPr>
            <a:endParaRPr lang="es-ES_tradnl" altLang="es-PE" sz="1400" b="1" u="sng" dirty="0">
              <a:solidFill>
                <a:schemeClr val="tx1"/>
              </a:solidFill>
            </a:endParaRPr>
          </a:p>
          <a:p>
            <a:pPr marL="285750" indent="-285750" algn="just">
              <a:lnSpc>
                <a:spcPct val="90000"/>
              </a:lnSpc>
              <a:buFont typeface="Arial" panose="020B0604020202020204" pitchFamily="34" charset="0"/>
              <a:buChar char="•"/>
            </a:pPr>
            <a:r>
              <a:rPr lang="es-ES_tradnl" altLang="es-PE" sz="1400" dirty="0"/>
              <a:t>Las gratificaciones extraordinarias u otros pagos que perciba el trabajador ocasionalmente.</a:t>
            </a:r>
          </a:p>
          <a:p>
            <a:pPr marL="285750" indent="-285750" algn="just">
              <a:lnSpc>
                <a:spcPct val="90000"/>
              </a:lnSpc>
              <a:buFont typeface="Arial" panose="020B0604020202020204" pitchFamily="34" charset="0"/>
              <a:buChar char="•"/>
            </a:pPr>
            <a:r>
              <a:rPr lang="es-ES_tradnl" altLang="es-PE" sz="1400" dirty="0"/>
              <a:t>Cualquier forma de participación en las utilidades de la empresa.</a:t>
            </a:r>
          </a:p>
          <a:p>
            <a:pPr marL="285750" indent="-285750" algn="just">
              <a:lnSpc>
                <a:spcPct val="90000"/>
              </a:lnSpc>
              <a:buFont typeface="Arial" panose="020B0604020202020204" pitchFamily="34" charset="0"/>
              <a:buChar char="•"/>
            </a:pPr>
            <a:r>
              <a:rPr lang="es-ES_tradnl" altLang="es-PE" sz="1400" dirty="0"/>
              <a:t>La canasta de Navidad  o similares.</a:t>
            </a:r>
          </a:p>
          <a:p>
            <a:pPr marL="285750" indent="-285750" algn="just">
              <a:lnSpc>
                <a:spcPct val="90000"/>
              </a:lnSpc>
              <a:buFont typeface="Arial" panose="020B0604020202020204" pitchFamily="34" charset="0"/>
              <a:buChar char="•"/>
            </a:pPr>
            <a:r>
              <a:rPr lang="es-ES_tradnl" altLang="es-PE" sz="1400" dirty="0"/>
              <a:t>Asignación por educación, cumpleaños, matrimonio, nacimiento de hijos, fallecimiento u otros.</a:t>
            </a:r>
          </a:p>
          <a:p>
            <a:pPr marL="285750" indent="-285750" algn="just">
              <a:lnSpc>
                <a:spcPct val="90000"/>
              </a:lnSpc>
              <a:buFont typeface="Arial" panose="020B0604020202020204" pitchFamily="34" charset="0"/>
              <a:buChar char="•"/>
            </a:pPr>
            <a:r>
              <a:rPr lang="es-ES_tradnl" altLang="es-PE" sz="1400" dirty="0"/>
              <a:t>El valor del transporte que esté supeditado a la asistencia al centro del trabajo.</a:t>
            </a:r>
          </a:p>
          <a:p>
            <a:pPr marL="285750" indent="-285750" algn="just">
              <a:lnSpc>
                <a:spcPct val="90000"/>
              </a:lnSpc>
              <a:buFont typeface="Arial" panose="020B0604020202020204" pitchFamily="34" charset="0"/>
              <a:buChar char="•"/>
            </a:pPr>
            <a:r>
              <a:rPr lang="es-ES_tradnl" altLang="es-PE" sz="1400" dirty="0"/>
              <a:t>El refrigerio que no constituya alimentación principal</a:t>
            </a:r>
            <a:r>
              <a:rPr lang="es-ES_tradnl" altLang="es-PE" sz="1400" dirty="0"/>
              <a:t>.</a:t>
            </a:r>
          </a:p>
          <a:p>
            <a:pPr algn="just">
              <a:lnSpc>
                <a:spcPct val="90000"/>
              </a:lnSpc>
            </a:pPr>
            <a:endParaRPr lang="es-ES_tradnl" altLang="es-PE" sz="1400" dirty="0"/>
          </a:p>
          <a:p>
            <a:pPr algn="just">
              <a:lnSpc>
                <a:spcPct val="90000"/>
              </a:lnSpc>
            </a:pPr>
            <a:r>
              <a:rPr lang="es-ES_tradnl" altLang="es-PE" sz="1400" dirty="0"/>
              <a:t>Otras previstas en el Art. 19 del </a:t>
            </a:r>
            <a:r>
              <a:rPr lang="es-ES_tradnl" altLang="es-PE" sz="1400" dirty="0" err="1"/>
              <a:t>Dec</a:t>
            </a:r>
            <a:r>
              <a:rPr lang="es-ES_tradnl" altLang="es-PE" sz="1400" dirty="0"/>
              <a:t>. </a:t>
            </a:r>
            <a:r>
              <a:rPr lang="es-ES_tradnl" altLang="es-PE" sz="1400" dirty="0" err="1"/>
              <a:t>Sup</a:t>
            </a:r>
            <a:r>
              <a:rPr lang="es-ES_tradnl" altLang="es-PE" sz="1400" dirty="0"/>
              <a:t>. 001-97-Tr</a:t>
            </a:r>
            <a:endParaRPr lang="es-ES_tradnl" altLang="es-PE" sz="1400" dirty="0"/>
          </a:p>
          <a:p>
            <a:pPr algn="just">
              <a:lnSpc>
                <a:spcPct val="90000"/>
              </a:lnSpc>
            </a:pPr>
            <a:endParaRPr lang="es-ES_tradnl" altLang="es-PE" sz="1400" dirty="0"/>
          </a:p>
        </p:txBody>
      </p:sp>
    </p:spTree>
    <p:extLst>
      <p:ext uri="{BB962C8B-B14F-4D97-AF65-F5344CB8AC3E}">
        <p14:creationId xmlns:p14="http://schemas.microsoft.com/office/powerpoint/2010/main" val="2748815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317105" y="1124744"/>
            <a:ext cx="5688632" cy="514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2 CuadroTexto"/>
          <p:cNvSpPr txBox="1"/>
          <p:nvPr/>
        </p:nvSpPr>
        <p:spPr>
          <a:xfrm>
            <a:off x="3921912" y="1270254"/>
            <a:ext cx="4334328" cy="369332"/>
          </a:xfrm>
          <a:prstGeom prst="rect">
            <a:avLst/>
          </a:prstGeom>
          <a:noFill/>
        </p:spPr>
        <p:txBody>
          <a:bodyPr wrap="none" rtlCol="0">
            <a:spAutoFit/>
          </a:bodyPr>
          <a:lstStyle/>
          <a:p>
            <a:r>
              <a:rPr lang="es-PE" dirty="0"/>
              <a:t>COMPENSACION POR TIEMPO DE SERVICIOS</a:t>
            </a:r>
            <a:endParaRPr lang="es-PE" dirty="0"/>
          </a:p>
        </p:txBody>
      </p:sp>
      <p:sp>
        <p:nvSpPr>
          <p:cNvPr id="4" name="3 Rectángulo redondeado"/>
          <p:cNvSpPr/>
          <p:nvPr/>
        </p:nvSpPr>
        <p:spPr>
          <a:xfrm>
            <a:off x="1933648" y="2420888"/>
            <a:ext cx="4155429" cy="30963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90000"/>
              </a:lnSpc>
            </a:pPr>
            <a:r>
              <a:rPr lang="es-ES_tradnl" altLang="es-PE" sz="1400" b="1" u="sng" dirty="0">
                <a:solidFill>
                  <a:schemeClr val="tx1"/>
                </a:solidFill>
              </a:rPr>
              <a:t>Hoja de Liquidación de CTS:</a:t>
            </a:r>
          </a:p>
          <a:p>
            <a:pPr algn="just">
              <a:lnSpc>
                <a:spcPct val="90000"/>
              </a:lnSpc>
            </a:pPr>
            <a:endParaRPr lang="es-ES_tradnl" altLang="es-PE" sz="1400" b="1" u="sng" dirty="0">
              <a:solidFill>
                <a:schemeClr val="tx1"/>
              </a:solidFill>
            </a:endParaRPr>
          </a:p>
          <a:p>
            <a:pPr algn="just">
              <a:lnSpc>
                <a:spcPct val="90000"/>
              </a:lnSpc>
            </a:pPr>
            <a:r>
              <a:rPr lang="es-ES_tradnl" altLang="es-PE" sz="1400" dirty="0"/>
              <a:t>El empleador dentro de los </a:t>
            </a:r>
            <a:r>
              <a:rPr lang="es-ES_tradnl" altLang="es-PE" sz="1400" b="1" dirty="0"/>
              <a:t>cinco días de efectuado el depósito</a:t>
            </a:r>
            <a:r>
              <a:rPr lang="es-ES_tradnl" altLang="es-PE" sz="1400" dirty="0"/>
              <a:t> debe entregar al trabajador una liquidación que contenga:</a:t>
            </a:r>
          </a:p>
          <a:p>
            <a:pPr marL="742950" lvl="1" indent="-285750" algn="just">
              <a:lnSpc>
                <a:spcPct val="90000"/>
              </a:lnSpc>
              <a:buFont typeface="Arial" panose="020B0604020202020204" pitchFamily="34" charset="0"/>
              <a:buChar char="•"/>
            </a:pPr>
            <a:r>
              <a:rPr lang="es-ES_tradnl" altLang="es-PE" sz="1400" dirty="0"/>
              <a:t>Fecha y número del depósito.</a:t>
            </a:r>
          </a:p>
          <a:p>
            <a:pPr marL="742950" lvl="1" indent="-285750" algn="just">
              <a:lnSpc>
                <a:spcPct val="90000"/>
              </a:lnSpc>
              <a:buFont typeface="Arial" panose="020B0604020202020204" pitchFamily="34" charset="0"/>
              <a:buChar char="•"/>
            </a:pPr>
            <a:r>
              <a:rPr lang="es-ES_tradnl" altLang="es-PE" sz="1400" dirty="0"/>
              <a:t>Nombre del empleador y su domicilio.</a:t>
            </a:r>
          </a:p>
          <a:p>
            <a:pPr marL="742950" lvl="1" indent="-285750" algn="just">
              <a:lnSpc>
                <a:spcPct val="90000"/>
              </a:lnSpc>
              <a:buFont typeface="Arial" panose="020B0604020202020204" pitchFamily="34" charset="0"/>
              <a:buChar char="•"/>
            </a:pPr>
            <a:r>
              <a:rPr lang="es-ES_tradnl" altLang="es-PE" sz="1400" dirty="0"/>
              <a:t>Nombre del trabajador.</a:t>
            </a:r>
          </a:p>
          <a:p>
            <a:pPr marL="742950" lvl="1" indent="-285750" algn="just">
              <a:lnSpc>
                <a:spcPct val="90000"/>
              </a:lnSpc>
              <a:buFont typeface="Arial" panose="020B0604020202020204" pitchFamily="34" charset="0"/>
              <a:buChar char="•"/>
            </a:pPr>
            <a:r>
              <a:rPr lang="es-ES_tradnl" altLang="es-PE" sz="1400" dirty="0"/>
              <a:t>Información de la remuneración computable.</a:t>
            </a:r>
          </a:p>
          <a:p>
            <a:pPr marL="742950" lvl="1" indent="-285750" algn="just">
              <a:lnSpc>
                <a:spcPct val="90000"/>
              </a:lnSpc>
              <a:buFont typeface="Arial" panose="020B0604020202020204" pitchFamily="34" charset="0"/>
              <a:buChar char="•"/>
            </a:pPr>
            <a:r>
              <a:rPr lang="es-ES_tradnl" altLang="es-PE" sz="1400" dirty="0"/>
              <a:t>Período de servicios que se deposita</a:t>
            </a:r>
            <a:endParaRPr lang="es-ES_tradnl" altLang="es-PE" sz="1400" dirty="0"/>
          </a:p>
        </p:txBody>
      </p:sp>
    </p:spTree>
    <p:extLst>
      <p:ext uri="{BB962C8B-B14F-4D97-AF65-F5344CB8AC3E}">
        <p14:creationId xmlns:p14="http://schemas.microsoft.com/office/powerpoint/2010/main" val="2288618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317105" y="1124744"/>
            <a:ext cx="5688632" cy="514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2 CuadroTexto"/>
          <p:cNvSpPr txBox="1"/>
          <p:nvPr/>
        </p:nvSpPr>
        <p:spPr>
          <a:xfrm>
            <a:off x="3921912" y="1270254"/>
            <a:ext cx="4334328" cy="369332"/>
          </a:xfrm>
          <a:prstGeom prst="rect">
            <a:avLst/>
          </a:prstGeom>
          <a:noFill/>
        </p:spPr>
        <p:txBody>
          <a:bodyPr wrap="none" rtlCol="0">
            <a:spAutoFit/>
          </a:bodyPr>
          <a:lstStyle/>
          <a:p>
            <a:r>
              <a:rPr lang="es-PE" dirty="0"/>
              <a:t>COMPENSACION POR TIEMPO DE SERVICIOS</a:t>
            </a:r>
            <a:endParaRPr lang="es-PE" dirty="0"/>
          </a:p>
        </p:txBody>
      </p:sp>
      <p:sp>
        <p:nvSpPr>
          <p:cNvPr id="4" name="3 Rectángulo redondeado"/>
          <p:cNvSpPr/>
          <p:nvPr/>
        </p:nvSpPr>
        <p:spPr>
          <a:xfrm>
            <a:off x="1933648" y="2420888"/>
            <a:ext cx="4155429" cy="30963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90000"/>
              </a:lnSpc>
            </a:pPr>
            <a:r>
              <a:rPr lang="es-ES_tradnl" altLang="es-PE" sz="1400" b="1" u="sng" dirty="0">
                <a:solidFill>
                  <a:schemeClr val="tx1"/>
                </a:solidFill>
              </a:rPr>
              <a:t>Depósitos semestrales de CTS:</a:t>
            </a:r>
          </a:p>
          <a:p>
            <a:pPr algn="just">
              <a:lnSpc>
                <a:spcPct val="90000"/>
              </a:lnSpc>
            </a:pPr>
            <a:endParaRPr lang="es-ES_tradnl" altLang="es-PE" sz="1400" b="1" u="sng" dirty="0">
              <a:solidFill>
                <a:schemeClr val="tx1"/>
              </a:solidFill>
            </a:endParaRPr>
          </a:p>
          <a:p>
            <a:pPr algn="just">
              <a:lnSpc>
                <a:spcPct val="90000"/>
              </a:lnSpc>
            </a:pPr>
            <a:r>
              <a:rPr lang="es-ES_tradnl" altLang="es-PE" sz="1400" dirty="0"/>
              <a:t>Desde el 01-01-1991 el depósito debía efectuarse en los primeros quince días naturales de los meses de </a:t>
            </a:r>
            <a:r>
              <a:rPr lang="es-ES_tradnl" altLang="es-PE" sz="1400" b="1" u="sng" dirty="0"/>
              <a:t>mayo y noviembre de cada año</a:t>
            </a:r>
            <a:r>
              <a:rPr lang="es-ES_tradnl" altLang="es-PE" sz="1400" dirty="0"/>
              <a:t>, a razón de tantos dozavos de la remuneración computable percibida por el trabajador en los meses de abril y octubre respectivamente, como meses completos haya laborado en el semestre respectivo. La fracción de mes se deposita por treintavos.</a:t>
            </a:r>
          </a:p>
          <a:p>
            <a:pPr algn="just">
              <a:lnSpc>
                <a:spcPct val="90000"/>
              </a:lnSpc>
            </a:pPr>
            <a:endParaRPr lang="es-ES_tradnl" altLang="es-PE" sz="1400" b="1" u="sng" dirty="0">
              <a:solidFill>
                <a:schemeClr val="tx1"/>
              </a:solidFill>
            </a:endParaRPr>
          </a:p>
        </p:txBody>
      </p:sp>
    </p:spTree>
    <p:extLst>
      <p:ext uri="{BB962C8B-B14F-4D97-AF65-F5344CB8AC3E}">
        <p14:creationId xmlns:p14="http://schemas.microsoft.com/office/powerpoint/2010/main" val="2377425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317105" y="1124744"/>
            <a:ext cx="5688632" cy="514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2 CuadroTexto"/>
          <p:cNvSpPr txBox="1"/>
          <p:nvPr/>
        </p:nvSpPr>
        <p:spPr>
          <a:xfrm>
            <a:off x="3921912" y="1270254"/>
            <a:ext cx="4334328" cy="369332"/>
          </a:xfrm>
          <a:prstGeom prst="rect">
            <a:avLst/>
          </a:prstGeom>
          <a:noFill/>
        </p:spPr>
        <p:txBody>
          <a:bodyPr wrap="none" rtlCol="0">
            <a:spAutoFit/>
          </a:bodyPr>
          <a:lstStyle/>
          <a:p>
            <a:r>
              <a:rPr lang="es-PE" dirty="0"/>
              <a:t>COMPENSACION POR TIEMPO DE SERVICIOS</a:t>
            </a:r>
            <a:endParaRPr lang="es-PE" dirty="0"/>
          </a:p>
        </p:txBody>
      </p:sp>
      <p:sp>
        <p:nvSpPr>
          <p:cNvPr id="4" name="3 Rectángulo redondeado"/>
          <p:cNvSpPr/>
          <p:nvPr/>
        </p:nvSpPr>
        <p:spPr>
          <a:xfrm>
            <a:off x="1933648" y="2420888"/>
            <a:ext cx="4155429" cy="2520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90000"/>
              </a:lnSpc>
            </a:pPr>
            <a:r>
              <a:rPr lang="es-ES_tradnl" altLang="es-PE" sz="1400" b="1" u="sng" dirty="0">
                <a:solidFill>
                  <a:schemeClr val="tx1"/>
                </a:solidFill>
              </a:rPr>
              <a:t>Intangibilidad de la CTS:</a:t>
            </a:r>
          </a:p>
          <a:p>
            <a:pPr algn="just">
              <a:lnSpc>
                <a:spcPct val="90000"/>
              </a:lnSpc>
            </a:pPr>
            <a:endParaRPr lang="es-ES_tradnl" altLang="es-PE" sz="1400" b="1" u="sng" dirty="0">
              <a:solidFill>
                <a:schemeClr val="tx1"/>
              </a:solidFill>
            </a:endParaRPr>
          </a:p>
          <a:p>
            <a:pPr algn="just">
              <a:lnSpc>
                <a:spcPct val="90000"/>
              </a:lnSpc>
            </a:pPr>
            <a:r>
              <a:rPr lang="es-ES_tradnl" altLang="es-PE" sz="1400" dirty="0"/>
              <a:t>Los depósitos de C.T.S. incluidos sus intereses son intangibles a inembargables salvo por alimentos y hasta por el 50%. Su abono sólo procede al cese del trabajador cualquiera sea la causa que lo motive</a:t>
            </a:r>
            <a:endParaRPr lang="es-ES_tradnl" altLang="es-PE" sz="1400" b="1" u="sng" dirty="0">
              <a:solidFill>
                <a:schemeClr val="tx1"/>
              </a:solidFill>
            </a:endParaRPr>
          </a:p>
        </p:txBody>
      </p:sp>
    </p:spTree>
    <p:extLst>
      <p:ext uri="{BB962C8B-B14F-4D97-AF65-F5344CB8AC3E}">
        <p14:creationId xmlns:p14="http://schemas.microsoft.com/office/powerpoint/2010/main" val="4189839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317105" y="1124744"/>
            <a:ext cx="5688632" cy="514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2 CuadroTexto"/>
          <p:cNvSpPr txBox="1"/>
          <p:nvPr/>
        </p:nvSpPr>
        <p:spPr>
          <a:xfrm>
            <a:off x="3921912" y="1270254"/>
            <a:ext cx="4334328" cy="369332"/>
          </a:xfrm>
          <a:prstGeom prst="rect">
            <a:avLst/>
          </a:prstGeom>
          <a:noFill/>
        </p:spPr>
        <p:txBody>
          <a:bodyPr wrap="none" rtlCol="0">
            <a:spAutoFit/>
          </a:bodyPr>
          <a:lstStyle/>
          <a:p>
            <a:r>
              <a:rPr lang="es-PE" dirty="0"/>
              <a:t>COMPENSACION POR TIEMPO DE SERVICIOS</a:t>
            </a:r>
            <a:endParaRPr lang="es-PE" dirty="0"/>
          </a:p>
        </p:txBody>
      </p:sp>
      <p:sp>
        <p:nvSpPr>
          <p:cNvPr id="4" name="3 Rectángulo redondeado"/>
          <p:cNvSpPr/>
          <p:nvPr/>
        </p:nvSpPr>
        <p:spPr>
          <a:xfrm>
            <a:off x="1933648" y="2420888"/>
            <a:ext cx="4155429" cy="2520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90000"/>
              </a:lnSpc>
            </a:pPr>
            <a:r>
              <a:rPr lang="es-ES_tradnl" altLang="es-PE" sz="1400" b="1" u="sng" dirty="0">
                <a:solidFill>
                  <a:schemeClr val="tx1"/>
                </a:solidFill>
              </a:rPr>
              <a:t>Retención de la CTS por falta grave que origina perjuicio al empleador:</a:t>
            </a:r>
          </a:p>
          <a:p>
            <a:pPr algn="just">
              <a:lnSpc>
                <a:spcPct val="90000"/>
              </a:lnSpc>
            </a:pPr>
            <a:endParaRPr lang="es-ES_tradnl" altLang="es-PE" sz="1400" b="1" u="sng" dirty="0">
              <a:solidFill>
                <a:schemeClr val="tx1"/>
              </a:solidFill>
            </a:endParaRPr>
          </a:p>
          <a:p>
            <a:pPr algn="just">
              <a:lnSpc>
                <a:spcPct val="90000"/>
              </a:lnSpc>
            </a:pPr>
            <a:r>
              <a:rPr lang="es-ES_tradnl" altLang="es-PE" sz="1400" dirty="0"/>
              <a:t>Si el trabajador es despedido por la comisión de falta grave que haya originado perjuicio económico al empleador, éste deberá notificar al depositario para que la C.T.S. y sus intereses queden retenidos por el monto que corresponda. La acción legal de daños y perjuicios deberá interponerse dentro de los treinta (30) días de producido el cese ante el Juzgado de Trabajo respectivo</a:t>
            </a:r>
            <a:endParaRPr lang="es-ES_tradnl" altLang="es-PE" sz="1400" b="1" u="sng" dirty="0">
              <a:solidFill>
                <a:schemeClr val="tx1"/>
              </a:solidFill>
            </a:endParaRPr>
          </a:p>
        </p:txBody>
      </p:sp>
    </p:spTree>
    <p:extLst>
      <p:ext uri="{BB962C8B-B14F-4D97-AF65-F5344CB8AC3E}">
        <p14:creationId xmlns:p14="http://schemas.microsoft.com/office/powerpoint/2010/main" val="150786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3317105" y="1124744"/>
            <a:ext cx="5688632" cy="514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5" name="4 CuadroTexto"/>
          <p:cNvSpPr txBox="1"/>
          <p:nvPr/>
        </p:nvSpPr>
        <p:spPr>
          <a:xfrm>
            <a:off x="3575720" y="1270254"/>
            <a:ext cx="5099088" cy="369332"/>
          </a:xfrm>
          <a:prstGeom prst="rect">
            <a:avLst/>
          </a:prstGeom>
          <a:noFill/>
        </p:spPr>
        <p:txBody>
          <a:bodyPr wrap="none" rtlCol="0">
            <a:spAutoFit/>
          </a:bodyPr>
          <a:lstStyle/>
          <a:p>
            <a:r>
              <a:rPr lang="es-PE" dirty="0"/>
              <a:t>DESCANSOS REMUNERADOS DE LOS TRABAJADORES</a:t>
            </a:r>
            <a:endParaRPr lang="es-PE" dirty="0"/>
          </a:p>
        </p:txBody>
      </p:sp>
      <p:sp>
        <p:nvSpPr>
          <p:cNvPr id="6" name="5 Rectángulo redondeado"/>
          <p:cNvSpPr/>
          <p:nvPr/>
        </p:nvSpPr>
        <p:spPr>
          <a:xfrm>
            <a:off x="1919536" y="2132856"/>
            <a:ext cx="4392488" cy="44644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altLang="es-MX" sz="1400" b="1" u="sng" dirty="0">
                <a:solidFill>
                  <a:schemeClr val="tx1"/>
                </a:solidFill>
              </a:rPr>
              <a:t>Descanso Semanal</a:t>
            </a:r>
            <a:r>
              <a:rPr lang="es-PE" altLang="es-MX" sz="1400" b="1" dirty="0">
                <a:solidFill>
                  <a:schemeClr val="tx1"/>
                </a:solidFill>
              </a:rPr>
              <a:t>:</a:t>
            </a:r>
            <a:endParaRPr lang="es-PE" altLang="es-MX" sz="1400" dirty="0">
              <a:solidFill>
                <a:schemeClr val="tx1"/>
              </a:solidFill>
            </a:endParaRPr>
          </a:p>
          <a:p>
            <a:pPr algn="just"/>
            <a:endParaRPr lang="es-PE" altLang="es-MX" sz="1400" b="1" dirty="0">
              <a:solidFill>
                <a:schemeClr val="tx1"/>
              </a:solidFill>
            </a:endParaRPr>
          </a:p>
          <a:p>
            <a:pPr algn="just"/>
            <a:r>
              <a:rPr lang="es-PE" altLang="es-MX" sz="1400" b="1" u="sng" dirty="0">
                <a:solidFill>
                  <a:schemeClr val="tx1"/>
                </a:solidFill>
              </a:rPr>
              <a:t>Protección </a:t>
            </a:r>
            <a:r>
              <a:rPr lang="es-PE" altLang="es-MX" sz="1400" b="1" u="sng" dirty="0">
                <a:solidFill>
                  <a:schemeClr val="tx1"/>
                </a:solidFill>
              </a:rPr>
              <a:t>del derecho</a:t>
            </a:r>
            <a:r>
              <a:rPr lang="es-PE" altLang="es-MX" sz="1400" b="1" dirty="0">
                <a:solidFill>
                  <a:schemeClr val="tx1"/>
                </a:solidFill>
              </a:rPr>
              <a:t>:</a:t>
            </a:r>
            <a:endParaRPr lang="es-PE" altLang="es-MX" sz="1400" dirty="0">
              <a:solidFill>
                <a:schemeClr val="tx1"/>
              </a:solidFill>
            </a:endParaRPr>
          </a:p>
          <a:p>
            <a:pPr algn="just"/>
            <a:r>
              <a:rPr lang="es-PE" altLang="es-MX" sz="1400" b="1" dirty="0"/>
              <a:t>El trabajador tiene derecho, como mínimo, a veinticuatro (24) horas consecutivas de descanso en cada semana, el que se otorgará preferentemente en día domingo. La remuneración por el día de descanso semanal obligatorio, será equivalente al de una jornada ordinaria y se abonará en forma directamente proporcional al número de días efectivamente trabajados.</a:t>
            </a:r>
            <a:endParaRPr lang="es-PE" altLang="es-MX" sz="1400" dirty="0"/>
          </a:p>
          <a:p>
            <a:pPr algn="just"/>
            <a:endParaRPr lang="es-PE" altLang="es-MX" sz="1400" b="1" dirty="0"/>
          </a:p>
          <a:p>
            <a:pPr algn="just"/>
            <a:r>
              <a:rPr lang="es-PE" altLang="es-MX" sz="1400" b="1" u="sng" dirty="0">
                <a:solidFill>
                  <a:schemeClr val="tx1"/>
                </a:solidFill>
              </a:rPr>
              <a:t>Forma </a:t>
            </a:r>
            <a:r>
              <a:rPr lang="es-PE" altLang="es-MX" sz="1400" b="1" u="sng" dirty="0">
                <a:solidFill>
                  <a:schemeClr val="tx1"/>
                </a:solidFill>
              </a:rPr>
              <a:t>de pago por trabajo en día </a:t>
            </a:r>
            <a:r>
              <a:rPr lang="es-PE" altLang="es-MX" sz="1400" b="1" u="sng" dirty="0">
                <a:solidFill>
                  <a:schemeClr val="tx1"/>
                </a:solidFill>
              </a:rPr>
              <a:t>feriado</a:t>
            </a:r>
            <a:r>
              <a:rPr lang="es-PE" altLang="es-MX" sz="1400" b="1" dirty="0">
                <a:solidFill>
                  <a:schemeClr val="tx1"/>
                </a:solidFill>
              </a:rPr>
              <a:t>:</a:t>
            </a:r>
            <a:endParaRPr lang="es-PE" altLang="es-MX" sz="1400" dirty="0">
              <a:solidFill>
                <a:schemeClr val="tx1"/>
              </a:solidFill>
            </a:endParaRPr>
          </a:p>
          <a:p>
            <a:pPr algn="just"/>
            <a:r>
              <a:rPr lang="es-PE" altLang="es-MX" sz="1400" b="1" dirty="0"/>
              <a:t>Los trabajadores que laboren en su día de descanso sin sustituirlo por otro día en la misma semana, tendrán derecho al pago de la retribución correspondiente a la labor efectuada más una sobretasa del 100%.</a:t>
            </a:r>
            <a:endParaRPr lang="es-PE" altLang="es-MX" sz="1400" dirty="0"/>
          </a:p>
          <a:p>
            <a:pPr algn="just"/>
            <a:endParaRPr lang="es-PE" altLang="es-MX" sz="1400" dirty="0"/>
          </a:p>
        </p:txBody>
      </p:sp>
      <p:sp>
        <p:nvSpPr>
          <p:cNvPr id="2" name="AutoShape 2" descr="Resultado de imagen para dia de descanso del trabajador"/>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pic>
        <p:nvPicPr>
          <p:cNvPr id="2052" name="Picture 4" descr="http://devocionalescristianos.org/wp-content/uploads/2012/07/descanso-iglesi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6040" y="3245160"/>
            <a:ext cx="2947220" cy="2239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9968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317105" y="1124744"/>
            <a:ext cx="5688632" cy="514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2 CuadroTexto"/>
          <p:cNvSpPr txBox="1"/>
          <p:nvPr/>
        </p:nvSpPr>
        <p:spPr>
          <a:xfrm>
            <a:off x="3921912" y="1270254"/>
            <a:ext cx="4334328" cy="369332"/>
          </a:xfrm>
          <a:prstGeom prst="rect">
            <a:avLst/>
          </a:prstGeom>
          <a:noFill/>
        </p:spPr>
        <p:txBody>
          <a:bodyPr wrap="none" rtlCol="0">
            <a:spAutoFit/>
          </a:bodyPr>
          <a:lstStyle/>
          <a:p>
            <a:r>
              <a:rPr lang="es-PE" dirty="0"/>
              <a:t>COMPENSACION POR TIEMPO DE SERVICIOS</a:t>
            </a:r>
            <a:endParaRPr lang="es-PE" dirty="0"/>
          </a:p>
        </p:txBody>
      </p:sp>
      <p:sp>
        <p:nvSpPr>
          <p:cNvPr id="4" name="3 Rectángulo redondeado"/>
          <p:cNvSpPr/>
          <p:nvPr/>
        </p:nvSpPr>
        <p:spPr>
          <a:xfrm>
            <a:off x="1933648" y="2420888"/>
            <a:ext cx="4155429" cy="35283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90000"/>
              </a:lnSpc>
            </a:pPr>
            <a:r>
              <a:rPr lang="es-ES_tradnl" altLang="es-PE" sz="1400" b="1" u="sng" dirty="0">
                <a:solidFill>
                  <a:schemeClr val="tx1"/>
                </a:solidFill>
              </a:rPr>
              <a:t>Disponibilidad del exceso de 4 remuneraciones brutas:</a:t>
            </a:r>
          </a:p>
          <a:p>
            <a:pPr algn="just">
              <a:lnSpc>
                <a:spcPct val="90000"/>
              </a:lnSpc>
            </a:pPr>
            <a:endParaRPr lang="es-ES_tradnl" altLang="es-PE" sz="1400" b="1" u="sng" dirty="0">
              <a:solidFill>
                <a:schemeClr val="tx1"/>
              </a:solidFill>
            </a:endParaRPr>
          </a:p>
          <a:p>
            <a:pPr algn="just">
              <a:lnSpc>
                <a:spcPct val="90000"/>
              </a:lnSpc>
            </a:pPr>
            <a:r>
              <a:rPr lang="es-PE" sz="1400" dirty="0"/>
              <a:t>Mediante </a:t>
            </a:r>
            <a:r>
              <a:rPr lang="es-PE" sz="1400" dirty="0"/>
              <a:t>Ley N° </a:t>
            </a:r>
            <a:r>
              <a:rPr lang="es-PE" sz="1400" dirty="0"/>
              <a:t>30334, se establece que los </a:t>
            </a:r>
            <a:r>
              <a:rPr lang="es-PE" sz="1400" dirty="0"/>
              <a:t>trabajadores podrán disponer del 100% del excedente de </a:t>
            </a:r>
            <a:r>
              <a:rPr lang="es-PE" sz="1400" b="1" dirty="0"/>
              <a:t>4 remuneraciones brutas</a:t>
            </a:r>
            <a:r>
              <a:rPr lang="es-PE" sz="1400" dirty="0"/>
              <a:t> de los depósitos acumulados en la cuenta de CTS a la fecha de solicitud</a:t>
            </a:r>
            <a:r>
              <a:rPr lang="es-PE" sz="1400" dirty="0"/>
              <a:t>.</a:t>
            </a:r>
          </a:p>
          <a:p>
            <a:pPr algn="just">
              <a:lnSpc>
                <a:spcPct val="90000"/>
              </a:lnSpc>
            </a:pPr>
            <a:endParaRPr lang="es-PE" sz="1400" dirty="0"/>
          </a:p>
          <a:p>
            <a:pPr algn="just">
              <a:lnSpc>
                <a:spcPct val="90000"/>
              </a:lnSpc>
            </a:pPr>
            <a:r>
              <a:rPr lang="es-PE" sz="1400" dirty="0"/>
              <a:t> </a:t>
            </a:r>
            <a:r>
              <a:rPr lang="es-PE" sz="1400" dirty="0"/>
              <a:t>Es responsabilidad del Empleador, informar al Banco el monto intangible (4 últimas remuneraciones brutas) por cada Trabajador. Esta información puede remitirse a través de canales como: carta física, Continental Net cash o medio magnético</a:t>
            </a:r>
            <a:endParaRPr lang="es-ES_tradnl" altLang="es-PE" sz="1400" b="1" u="sng" dirty="0">
              <a:solidFill>
                <a:schemeClr val="tx1"/>
              </a:solidFill>
            </a:endParaRPr>
          </a:p>
        </p:txBody>
      </p:sp>
    </p:spTree>
    <p:extLst>
      <p:ext uri="{BB962C8B-B14F-4D97-AF65-F5344CB8AC3E}">
        <p14:creationId xmlns:p14="http://schemas.microsoft.com/office/powerpoint/2010/main" val="2246703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317105" y="1124744"/>
            <a:ext cx="5688632" cy="514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2 CuadroTexto"/>
          <p:cNvSpPr txBox="1"/>
          <p:nvPr/>
        </p:nvSpPr>
        <p:spPr>
          <a:xfrm>
            <a:off x="3921912" y="1270254"/>
            <a:ext cx="4334328" cy="369332"/>
          </a:xfrm>
          <a:prstGeom prst="rect">
            <a:avLst/>
          </a:prstGeom>
          <a:noFill/>
        </p:spPr>
        <p:txBody>
          <a:bodyPr wrap="none" rtlCol="0">
            <a:spAutoFit/>
          </a:bodyPr>
          <a:lstStyle/>
          <a:p>
            <a:r>
              <a:rPr lang="es-PE" dirty="0"/>
              <a:t>COMPENSACION POR TIEMPO DE SERVICIOS</a:t>
            </a:r>
            <a:endParaRPr lang="es-PE" dirty="0"/>
          </a:p>
        </p:txBody>
      </p:sp>
      <p:sp>
        <p:nvSpPr>
          <p:cNvPr id="4" name="3 Rectángulo redondeado"/>
          <p:cNvSpPr/>
          <p:nvPr/>
        </p:nvSpPr>
        <p:spPr>
          <a:xfrm>
            <a:off x="1933648" y="2420888"/>
            <a:ext cx="4155429" cy="35283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90000"/>
              </a:lnSpc>
            </a:pPr>
            <a:r>
              <a:rPr lang="es-ES_tradnl" altLang="es-PE" sz="1400" b="1" u="sng" dirty="0">
                <a:solidFill>
                  <a:schemeClr val="tx1"/>
                </a:solidFill>
              </a:rPr>
              <a:t>Disponibilidad de CTS para adquirir casa habitación:</a:t>
            </a:r>
          </a:p>
          <a:p>
            <a:pPr algn="just">
              <a:lnSpc>
                <a:spcPct val="90000"/>
              </a:lnSpc>
            </a:pPr>
            <a:endParaRPr lang="es-ES_tradnl" altLang="es-PE" sz="1400" b="1" u="sng" dirty="0">
              <a:solidFill>
                <a:schemeClr val="tx1"/>
              </a:solidFill>
            </a:endParaRPr>
          </a:p>
          <a:p>
            <a:pPr algn="just">
              <a:lnSpc>
                <a:spcPct val="90000"/>
              </a:lnSpc>
            </a:pPr>
            <a:r>
              <a:rPr lang="es-PE" sz="1400" dirty="0"/>
              <a:t>A solicitud del trabajador podrá utilizarse, en forma excepcional y por una sola vez, </a:t>
            </a:r>
            <a:r>
              <a:rPr lang="es-PE" sz="1400" b="1" dirty="0"/>
              <a:t>hasta el 80% </a:t>
            </a:r>
            <a:r>
              <a:rPr lang="es-PE" sz="1400" dirty="0"/>
              <a:t>del total de la Compensación por Tiempo de Servicios e intereses, destinándolo a la adquisición, construcción, mejoramiento de vivienda o adquisición de terreno que se efectúe, a su elección</a:t>
            </a:r>
            <a:endParaRPr lang="es-ES_tradnl" altLang="es-PE" sz="1400" dirty="0">
              <a:solidFill>
                <a:schemeClr val="tx1"/>
              </a:solidFill>
            </a:endParaRPr>
          </a:p>
        </p:txBody>
      </p:sp>
    </p:spTree>
    <p:extLst>
      <p:ext uri="{BB962C8B-B14F-4D97-AF65-F5344CB8AC3E}">
        <p14:creationId xmlns:p14="http://schemas.microsoft.com/office/powerpoint/2010/main" val="433204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47728" y="908720"/>
            <a:ext cx="4546848" cy="778098"/>
          </a:xfrm>
          <a:effectLst>
            <a:innerShdw blurRad="63500" dist="50800" dir="2700000">
              <a:prstClr val="black">
                <a:alpha val="50000"/>
              </a:prstClr>
            </a:innerShdw>
            <a:reflection blurRad="6350" stA="50000" endA="300" endPos="38500" dist="50800" dir="5400000" sy="-100000" algn="bl" rotWithShape="0"/>
          </a:effectLst>
          <a:scene3d>
            <a:camera prst="orthographicFront">
              <a:rot lat="0" lon="0" rev="0"/>
            </a:camera>
            <a:lightRig rig="threePt" dir="t">
              <a:rot lat="0" lon="0" rev="1200000"/>
            </a:lightRig>
          </a:scene3d>
          <a:sp3d>
            <a:bevelT w="63500" h="25400" prst="divot"/>
          </a:sp3d>
        </p:spPr>
        <p:style>
          <a:lnRef idx="0">
            <a:schemeClr val="accent5"/>
          </a:lnRef>
          <a:fillRef idx="3">
            <a:schemeClr val="accent5"/>
          </a:fillRef>
          <a:effectRef idx="3">
            <a:schemeClr val="accent5"/>
          </a:effectRef>
          <a:fontRef idx="minor">
            <a:schemeClr val="lt1"/>
          </a:fontRef>
        </p:style>
        <p:txBody>
          <a:bodyPr>
            <a:normAutofit fontScale="90000"/>
          </a:bodyPr>
          <a:lstStyle/>
          <a:p>
            <a:r>
              <a:rPr lang="es-PE" dirty="0" smtClean="0"/>
              <a:t>GRATIFICACIONES</a:t>
            </a:r>
            <a:endParaRPr lang="es-PE" dirty="0"/>
          </a:p>
        </p:txBody>
      </p:sp>
      <p:sp>
        <p:nvSpPr>
          <p:cNvPr id="3" name="Título 1"/>
          <p:cNvSpPr txBox="1">
            <a:spLocks/>
          </p:cNvSpPr>
          <p:nvPr/>
        </p:nvSpPr>
        <p:spPr>
          <a:xfrm>
            <a:off x="3287688" y="2492896"/>
            <a:ext cx="4546848" cy="778098"/>
          </a:xfrm>
          <a:prstGeom prst="rect">
            <a:avLst/>
          </a:prstGeom>
          <a:effectLst>
            <a:glow rad="101600">
              <a:schemeClr val="accent1">
                <a:satMod val="175000"/>
                <a:alpha val="40000"/>
              </a:schemeClr>
            </a:glow>
            <a:outerShdw blurRad="40000" dist="23000" dir="5400000" rotWithShape="0">
              <a:srgbClr val="000000">
                <a:alpha val="35000"/>
              </a:srgbClr>
            </a:outerShdw>
          </a:effectLst>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PE" dirty="0"/>
              <a:t>LEY 27735</a:t>
            </a:r>
            <a:endParaRPr lang="es-PE" dirty="0"/>
          </a:p>
        </p:txBody>
      </p:sp>
      <p:sp>
        <p:nvSpPr>
          <p:cNvPr id="4" name="Título 1"/>
          <p:cNvSpPr txBox="1">
            <a:spLocks/>
          </p:cNvSpPr>
          <p:nvPr/>
        </p:nvSpPr>
        <p:spPr>
          <a:xfrm>
            <a:off x="3440088" y="4307086"/>
            <a:ext cx="4546848" cy="778098"/>
          </a:xfrm>
          <a:prstGeom prst="rect">
            <a:avLst/>
          </a:prstGeom>
          <a:effectLst>
            <a:glow rad="63500">
              <a:schemeClr val="accent1">
                <a:satMod val="175000"/>
                <a:alpha val="40000"/>
              </a:schemeClr>
            </a:glow>
            <a:outerShdw blurRad="40000" dist="23000" dir="5400000" rotWithShape="0">
              <a:srgbClr val="000000">
                <a:alpha val="35000"/>
              </a:srgbClr>
            </a:outerShdw>
          </a:effectLst>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PE" dirty="0"/>
              <a:t>DEC SUP 005-2002-TR</a:t>
            </a:r>
            <a:endParaRPr lang="es-PE" dirty="0"/>
          </a:p>
        </p:txBody>
      </p:sp>
    </p:spTree>
    <p:extLst>
      <p:ext uri="{BB962C8B-B14F-4D97-AF65-F5344CB8AC3E}">
        <p14:creationId xmlns:p14="http://schemas.microsoft.com/office/powerpoint/2010/main" val="393463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00958" y="917848"/>
            <a:ext cx="5823235" cy="2007096"/>
          </a:xfrm>
        </p:spPr>
        <p:style>
          <a:lnRef idx="0">
            <a:schemeClr val="accent5"/>
          </a:lnRef>
          <a:fillRef idx="3">
            <a:schemeClr val="accent5"/>
          </a:fillRef>
          <a:effectRef idx="3">
            <a:schemeClr val="accent5"/>
          </a:effectRef>
          <a:fontRef idx="minor">
            <a:schemeClr val="lt1"/>
          </a:fontRef>
        </p:style>
        <p:txBody>
          <a:bodyPr>
            <a:normAutofit fontScale="90000"/>
          </a:bodyPr>
          <a:lstStyle/>
          <a:p>
            <a:pPr algn="just"/>
            <a:r>
              <a:rPr lang="es-PE" sz="4100" dirty="0"/>
              <a:t>AMBITO DE APLICACIÓN</a:t>
            </a:r>
            <a:r>
              <a:rPr lang="es-PE" dirty="0" smtClean="0"/>
              <a:t/>
            </a:r>
            <a:br>
              <a:rPr lang="es-PE" dirty="0" smtClean="0"/>
            </a:br>
            <a:r>
              <a:rPr lang="es-PE" sz="2200" dirty="0"/>
              <a:t>A todos los trabajadores sujetos al régimen laboral de la actividad privada, que por lo menos hayan cumplido un mes completo de labores, no importa el tipo de contrato (Plazo fijo o indeterminado), </a:t>
            </a:r>
            <a:endParaRPr lang="es-PE" sz="2200" dirty="0"/>
          </a:p>
        </p:txBody>
      </p:sp>
      <p:sp>
        <p:nvSpPr>
          <p:cNvPr id="4" name="Título 1"/>
          <p:cNvSpPr txBox="1">
            <a:spLocks/>
          </p:cNvSpPr>
          <p:nvPr/>
        </p:nvSpPr>
        <p:spPr>
          <a:xfrm>
            <a:off x="2855641" y="3717032"/>
            <a:ext cx="7365753" cy="1435596"/>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PE" dirty="0"/>
              <a:t>FECHAS DE PAGO</a:t>
            </a:r>
          </a:p>
          <a:p>
            <a:pPr algn="l"/>
            <a:r>
              <a:rPr lang="es-PE" sz="2400" dirty="0"/>
              <a:t>Primeros 15 días de Julio y Diciembre y en cuanto a las gratificaciones truncas al momento del pago de la liquidación (dentro de las 48 </a:t>
            </a:r>
            <a:r>
              <a:rPr lang="es-PE" sz="2400" dirty="0" err="1"/>
              <a:t>hrs</a:t>
            </a:r>
            <a:r>
              <a:rPr lang="es-PE" sz="2400" dirty="0"/>
              <a:t>. del cese)</a:t>
            </a:r>
            <a:endParaRPr lang="es-PE" sz="2400" dirty="0"/>
          </a:p>
        </p:txBody>
      </p:sp>
    </p:spTree>
    <p:extLst>
      <p:ext uri="{BB962C8B-B14F-4D97-AF65-F5344CB8AC3E}">
        <p14:creationId xmlns:p14="http://schemas.microsoft.com/office/powerpoint/2010/main" val="22774311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Autofit/>
          </a:bodyPr>
          <a:lstStyle/>
          <a:p>
            <a:r>
              <a:rPr lang="es-PE" sz="3700" dirty="0"/>
              <a:t>DIVERGENCIA ENTRE EL TEXTO DE LA LEY Y EL REGLAMENTO</a:t>
            </a:r>
            <a:endParaRPr lang="es-PE" sz="3700" dirty="0"/>
          </a:p>
        </p:txBody>
      </p:sp>
      <p:sp>
        <p:nvSpPr>
          <p:cNvPr id="3" name="Título 1"/>
          <p:cNvSpPr txBox="1">
            <a:spLocks/>
          </p:cNvSpPr>
          <p:nvPr/>
        </p:nvSpPr>
        <p:spPr>
          <a:xfrm>
            <a:off x="2133600" y="2141984"/>
            <a:ext cx="7562800" cy="1143000"/>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s-PE" sz="2000" dirty="0"/>
              <a:t>LEY Art. 2.- La remuneración que se perciba en la oportunidad que corresponda pagar el beneficio (primeros 15 días de Julio y Diciembre)</a:t>
            </a:r>
            <a:endParaRPr lang="es-PE" sz="2000" dirty="0"/>
          </a:p>
        </p:txBody>
      </p:sp>
      <p:sp>
        <p:nvSpPr>
          <p:cNvPr id="4" name="Título 1"/>
          <p:cNvSpPr txBox="1">
            <a:spLocks/>
          </p:cNvSpPr>
          <p:nvPr/>
        </p:nvSpPr>
        <p:spPr>
          <a:xfrm>
            <a:off x="2207568" y="3510136"/>
            <a:ext cx="7562800" cy="1143000"/>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s-PE" sz="2000" dirty="0"/>
              <a:t>RGLMTO Art. 3.- La remuneración vigente al 30 de Junio y 30 de Noviembre, respectivamente.</a:t>
            </a:r>
            <a:endParaRPr lang="es-PE" sz="2000" dirty="0"/>
          </a:p>
        </p:txBody>
      </p:sp>
      <p:sp>
        <p:nvSpPr>
          <p:cNvPr id="5" name="Título 1"/>
          <p:cNvSpPr txBox="1">
            <a:spLocks/>
          </p:cNvSpPr>
          <p:nvPr/>
        </p:nvSpPr>
        <p:spPr>
          <a:xfrm>
            <a:off x="2207568" y="5238328"/>
            <a:ext cx="7562800" cy="1143000"/>
          </a:xfrm>
          <a:prstGeom prst="rect">
            <a:avLst/>
          </a:prstGeom>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s-PE" sz="2000" b="1" dirty="0"/>
              <a:t>SOLUCION:</a:t>
            </a:r>
          </a:p>
          <a:p>
            <a:pPr marL="342900" indent="-342900" algn="just">
              <a:buFont typeface="Arial" panose="020B0604020202020204" pitchFamily="34" charset="0"/>
              <a:buChar char="•"/>
            </a:pPr>
            <a:r>
              <a:rPr lang="es-PE" sz="2000" dirty="0"/>
              <a:t>Por jerarquía de normas debe preferirse lo dispuesto en la ley y no lo indicado en el </a:t>
            </a:r>
            <a:r>
              <a:rPr lang="es-PE" sz="2000" dirty="0" err="1"/>
              <a:t>rglmto</a:t>
            </a:r>
            <a:r>
              <a:rPr lang="es-PE" sz="2000" dirty="0"/>
              <a:t>. </a:t>
            </a:r>
          </a:p>
        </p:txBody>
      </p:sp>
    </p:spTree>
    <p:extLst>
      <p:ext uri="{BB962C8B-B14F-4D97-AF65-F5344CB8AC3E}">
        <p14:creationId xmlns:p14="http://schemas.microsoft.com/office/powerpoint/2010/main" val="25184080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1991544" y="764704"/>
            <a:ext cx="7272808" cy="18002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PE" dirty="0"/>
              <a:t>MONTO DE PAGO RESPECTO DE TRABAJADORES QUE PERCIBEN UNA REMUNERACION FIJA MENSUAL</a:t>
            </a:r>
          </a:p>
          <a:p>
            <a:endParaRPr lang="es-PE" dirty="0"/>
          </a:p>
          <a:p>
            <a:pPr algn="l"/>
            <a:r>
              <a:rPr lang="es-PE" sz="3300" dirty="0"/>
              <a:t>Equivale a una remuneración que normalmente haya venido siendo percibida por el trabajador</a:t>
            </a:r>
            <a:endParaRPr lang="es-PE" sz="3300" dirty="0"/>
          </a:p>
        </p:txBody>
      </p:sp>
      <p:sp>
        <p:nvSpPr>
          <p:cNvPr id="4" name="Título 1"/>
          <p:cNvSpPr txBox="1">
            <a:spLocks/>
          </p:cNvSpPr>
          <p:nvPr/>
        </p:nvSpPr>
        <p:spPr>
          <a:xfrm>
            <a:off x="1991544" y="2717012"/>
            <a:ext cx="7272808" cy="18002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PE" sz="3800" dirty="0"/>
              <a:t>MONTO DE PAGO RESPECTO DE TRABAJADORES QUE PERCIBEN UNA REMUNERACION VARIABLE  O PRECISA</a:t>
            </a:r>
          </a:p>
          <a:p>
            <a:pPr algn="l"/>
            <a:endParaRPr lang="es-PE" sz="3300" dirty="0"/>
          </a:p>
          <a:p>
            <a:pPr algn="l"/>
            <a:r>
              <a:rPr lang="es-PE" sz="3300" dirty="0"/>
              <a:t>Se saca un promedio de lo percibido en el semestre respectivo</a:t>
            </a:r>
            <a:endParaRPr lang="es-PE" sz="3300" dirty="0"/>
          </a:p>
        </p:txBody>
      </p:sp>
      <p:sp>
        <p:nvSpPr>
          <p:cNvPr id="5" name="Título 1"/>
          <p:cNvSpPr txBox="1">
            <a:spLocks/>
          </p:cNvSpPr>
          <p:nvPr/>
        </p:nvSpPr>
        <p:spPr>
          <a:xfrm>
            <a:off x="1991544" y="4653136"/>
            <a:ext cx="7272808" cy="18002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PE" sz="3800" dirty="0"/>
              <a:t>MONTO DE PAGO RESPECTO DE TRABAJADORES QUE PERCIBEN UNA REMUNERACION COMLEMENTARIA</a:t>
            </a:r>
          </a:p>
          <a:p>
            <a:pPr algn="l"/>
            <a:endParaRPr lang="es-PE" sz="3300" dirty="0"/>
          </a:p>
          <a:p>
            <a:pPr algn="l"/>
            <a:r>
              <a:rPr lang="es-PE" sz="3300" dirty="0"/>
              <a:t>Se requiere de regularidad, que haya sido percibida por lo menos 3 meses en el semestre respectivo.</a:t>
            </a:r>
            <a:endParaRPr lang="es-PE" sz="3300" dirty="0"/>
          </a:p>
        </p:txBody>
      </p:sp>
    </p:spTree>
    <p:extLst>
      <p:ext uri="{BB962C8B-B14F-4D97-AF65-F5344CB8AC3E}">
        <p14:creationId xmlns:p14="http://schemas.microsoft.com/office/powerpoint/2010/main" val="1288250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a:bodyPr>
          <a:lstStyle/>
          <a:p>
            <a:r>
              <a:rPr lang="es-PE" dirty="0" smtClean="0"/>
              <a:t>TIEMPO DE SERVICIOS A COMPUTAR</a:t>
            </a:r>
            <a:endParaRPr lang="es-PE" dirty="0"/>
          </a:p>
        </p:txBody>
      </p:sp>
      <p:sp>
        <p:nvSpPr>
          <p:cNvPr id="3" name="Título 1"/>
          <p:cNvSpPr txBox="1">
            <a:spLocks/>
          </p:cNvSpPr>
          <p:nvPr/>
        </p:nvSpPr>
        <p:spPr>
          <a:xfrm>
            <a:off x="1970856" y="2069976"/>
            <a:ext cx="8229600" cy="4095328"/>
          </a:xfrm>
          <a:prstGeom prst="rect">
            <a:avLst/>
          </a:prstGeom>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s-PE" dirty="0"/>
              <a:t>Se computa por semestres:</a:t>
            </a:r>
          </a:p>
          <a:p>
            <a:pPr algn="just"/>
            <a:endParaRPr lang="es-PE" dirty="0"/>
          </a:p>
          <a:p>
            <a:pPr algn="just"/>
            <a:r>
              <a:rPr lang="es-PE" dirty="0"/>
              <a:t>* Enero a Junio, para las gratificaciones de fiestas patrias.</a:t>
            </a:r>
          </a:p>
          <a:p>
            <a:pPr algn="just"/>
            <a:r>
              <a:rPr lang="es-PE" dirty="0"/>
              <a:t>* Julio a Diciembre para las gratificaciones de navidad.</a:t>
            </a:r>
          </a:p>
          <a:p>
            <a:pPr algn="just"/>
            <a:endParaRPr lang="es-PE" dirty="0"/>
          </a:p>
          <a:p>
            <a:pPr algn="just"/>
            <a:r>
              <a:rPr lang="es-PE" dirty="0"/>
              <a:t>* Si el trabajador se encuentra laborando en Julio o Diciembre, pero no cuenta con el semestre completo, percibirá tantos sextos como meses completos tenga laborados.</a:t>
            </a:r>
          </a:p>
          <a:p>
            <a:pPr algn="just"/>
            <a:endParaRPr lang="es-PE" dirty="0"/>
          </a:p>
          <a:p>
            <a:pPr algn="just"/>
            <a:r>
              <a:rPr lang="es-PE" dirty="0"/>
              <a:t>* Si el trabajador no contara con vínculo laboral en Julio y Diciembre pero ha laborado por lo menos un mes en el semestre respectivo, percibirá la gratificación de forma proporcional a los meses trabajados.</a:t>
            </a:r>
          </a:p>
          <a:p>
            <a:pPr algn="just"/>
            <a:r>
              <a:rPr lang="es-PE" dirty="0"/>
              <a:t> </a:t>
            </a:r>
          </a:p>
          <a:p>
            <a:pPr algn="just"/>
            <a:r>
              <a:rPr lang="es-PE" dirty="0"/>
              <a:t>* Si el trabajador </a:t>
            </a:r>
            <a:r>
              <a:rPr lang="es-PE" dirty="0" err="1"/>
              <a:t>inasistió</a:t>
            </a:r>
            <a:r>
              <a:rPr lang="es-PE" dirty="0"/>
              <a:t> a laborar uno a mas días dentro del semestre respectivo se le descontará 1/30 por cada día no laborado, para aplicar esta figura lo importante es que el vínculo laboral se mantenga vigente al momento de las faltas.</a:t>
            </a:r>
            <a:endParaRPr lang="es-PE" dirty="0"/>
          </a:p>
        </p:txBody>
      </p:sp>
    </p:spTree>
    <p:extLst>
      <p:ext uri="{BB962C8B-B14F-4D97-AF65-F5344CB8AC3E}">
        <p14:creationId xmlns:p14="http://schemas.microsoft.com/office/powerpoint/2010/main" val="1491480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2718516" y="519672"/>
            <a:ext cx="6193665" cy="1128824"/>
          </a:xfrm>
          <a:prstGeom prst="rect">
            <a:avLst/>
          </a:prstGeom>
        </p:spPr>
        <p:style>
          <a:lnRef idx="0">
            <a:schemeClr val="accent5"/>
          </a:lnRef>
          <a:fillRef idx="3">
            <a:schemeClr val="accent5"/>
          </a:fillRef>
          <a:effectRef idx="3">
            <a:schemeClr val="accent5"/>
          </a:effectRef>
          <a:fontRef idx="minor">
            <a:schemeClr val="lt1"/>
          </a:fontRef>
        </p:style>
        <p:txBody>
          <a:bodyP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s-PE" dirty="0" smtClean="0"/>
              <a:t>LICENCIAS LABORALES</a:t>
            </a:r>
            <a:endParaRPr lang="es-PE" dirty="0"/>
          </a:p>
        </p:txBody>
      </p:sp>
      <p:sp>
        <p:nvSpPr>
          <p:cNvPr id="3" name="Rectángulo redondeado 2"/>
          <p:cNvSpPr/>
          <p:nvPr/>
        </p:nvSpPr>
        <p:spPr>
          <a:xfrm>
            <a:off x="1133341" y="2021983"/>
            <a:ext cx="10097036" cy="44689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dirty="0" smtClean="0"/>
              <a:t>Es el periodo de tiempo reconocido por ley (ley o convenio colectivo) o solicitado por el trabajador, dentro del cual se puede suspender ciertas obligaciones existentes entre partes.</a:t>
            </a:r>
          </a:p>
          <a:p>
            <a:pPr algn="just"/>
            <a:endParaRPr lang="es-PE" dirty="0"/>
          </a:p>
          <a:p>
            <a:pPr algn="just"/>
            <a:r>
              <a:rPr lang="es-PE" dirty="0" smtClean="0"/>
              <a:t>La licencia con goce de haber puede ser implementada por  ley o solicitada por el trabajador y evaluada por el empleador, en ambos casos implica que el trabajador se ausente del centro de trabajo sin que estos constituya falta laboral, sin embargo debe continuar recibiendo sus remuneraciones.</a:t>
            </a:r>
          </a:p>
          <a:p>
            <a:pPr algn="just"/>
            <a:endParaRPr lang="es-PE" dirty="0" smtClean="0"/>
          </a:p>
          <a:p>
            <a:pPr algn="just"/>
            <a:r>
              <a:rPr lang="es-PE" dirty="0" smtClean="0"/>
              <a:t>La licencia sin goce de haber, es solicitada por el trabajador, implica la ausencia en el centro de trabajo, sin que esto constituya falta laboral, así mismo el empleador no esta obligado a pagar las remuneraciones.</a:t>
            </a:r>
          </a:p>
          <a:p>
            <a:pPr algn="just"/>
            <a:endParaRPr lang="es-PE" dirty="0"/>
          </a:p>
          <a:p>
            <a:pPr algn="just"/>
            <a:r>
              <a:rPr lang="es-PE" dirty="0" smtClean="0"/>
              <a:t>En ambos casos se debe precisar de manera clara el periodo de licencia que haya podido ser otorgado.</a:t>
            </a:r>
          </a:p>
        </p:txBody>
      </p:sp>
    </p:spTree>
    <p:extLst>
      <p:ext uri="{BB962C8B-B14F-4D97-AF65-F5344CB8AC3E}">
        <p14:creationId xmlns:p14="http://schemas.microsoft.com/office/powerpoint/2010/main" val="22214821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2718516" y="519672"/>
            <a:ext cx="6193665" cy="536396"/>
          </a:xfrm>
          <a:prstGeom prst="rect">
            <a:avLst/>
          </a:prstGeom>
        </p:spPr>
        <p:style>
          <a:lnRef idx="0">
            <a:schemeClr val="accent5"/>
          </a:lnRef>
          <a:fillRef idx="3">
            <a:schemeClr val="accent5"/>
          </a:fillRef>
          <a:effectRef idx="3">
            <a:schemeClr val="accent5"/>
          </a:effectRef>
          <a:fontRef idx="minor">
            <a:schemeClr val="lt1"/>
          </a:fontRef>
        </p:style>
        <p:txBody>
          <a:bodyPr>
            <a:normAutofit fontScale="92500"/>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s-PE" sz="2400" dirty="0" smtClean="0"/>
              <a:t>LICENCIAS VIGENTES EN EL ESTADO PERUANO</a:t>
            </a:r>
            <a:endParaRPr lang="es-PE" sz="2400" dirty="0"/>
          </a:p>
        </p:txBody>
      </p:sp>
      <p:graphicFrame>
        <p:nvGraphicFramePr>
          <p:cNvPr id="4" name="Tabla 3"/>
          <p:cNvGraphicFramePr>
            <a:graphicFrameLocks noGrp="1"/>
          </p:cNvGraphicFramePr>
          <p:nvPr>
            <p:extLst>
              <p:ext uri="{D42A27DB-BD31-4B8C-83A1-F6EECF244321}">
                <p14:modId xmlns:p14="http://schemas.microsoft.com/office/powerpoint/2010/main" val="2390647193"/>
              </p:ext>
            </p:extLst>
          </p:nvPr>
        </p:nvGraphicFramePr>
        <p:xfrm>
          <a:off x="1416140" y="1497909"/>
          <a:ext cx="9324840" cy="1322564"/>
        </p:xfrm>
        <a:graphic>
          <a:graphicData uri="http://schemas.openxmlformats.org/drawingml/2006/table">
            <a:tbl>
              <a:tblPr/>
              <a:tblGrid>
                <a:gridCol w="2751006"/>
                <a:gridCol w="1857823"/>
                <a:gridCol w="4716011"/>
              </a:tblGrid>
              <a:tr h="1322564">
                <a:tc>
                  <a:txBody>
                    <a:bodyPr/>
                    <a:lstStyle/>
                    <a:p>
                      <a:r>
                        <a:rPr lang="es-PE" dirty="0">
                          <a:effectLst/>
                        </a:rPr>
                        <a:t>Descanso pre – natal y post natal de la trabajadora gestante</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r>
                        <a:rPr lang="es-PE">
                          <a:effectLst/>
                        </a:rPr>
                        <a:t>Ley N° 26644</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just"/>
                      <a:r>
                        <a:rPr lang="es-PE" dirty="0">
                          <a:effectLst/>
                        </a:rPr>
                        <a:t>49 días por pre natal y 49 días por post natal. Adicional a estos, 30 días naturales en los casos</a:t>
                      </a:r>
                      <a:br>
                        <a:rPr lang="es-PE" dirty="0">
                          <a:effectLst/>
                        </a:rPr>
                      </a:br>
                      <a:r>
                        <a:rPr lang="es-PE" dirty="0">
                          <a:effectLst/>
                        </a:rPr>
                        <a:t>de nacimientos múltiples o nacimiento de niños con discapacidad.</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2850012829"/>
              </p:ext>
            </p:extLst>
          </p:nvPr>
        </p:nvGraphicFramePr>
        <p:xfrm>
          <a:off x="1416140" y="3121511"/>
          <a:ext cx="9324840" cy="586740"/>
        </p:xfrm>
        <a:graphic>
          <a:graphicData uri="http://schemas.openxmlformats.org/drawingml/2006/table">
            <a:tbl>
              <a:tblPr/>
              <a:tblGrid>
                <a:gridCol w="2751006"/>
                <a:gridCol w="1857823"/>
                <a:gridCol w="4716011"/>
              </a:tblGrid>
              <a:tr h="0">
                <a:tc>
                  <a:txBody>
                    <a:bodyPr/>
                    <a:lstStyle/>
                    <a:p>
                      <a:r>
                        <a:rPr lang="es-PE" dirty="0">
                          <a:effectLst/>
                        </a:rPr>
                        <a:t>Permiso por lactancia materna</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r>
                        <a:rPr lang="es-PE" dirty="0">
                          <a:effectLst/>
                        </a:rPr>
                        <a:t>Ley N° 27240</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r>
                        <a:rPr lang="es-PE" dirty="0">
                          <a:effectLst/>
                        </a:rPr>
                        <a:t>1 hora diaria hasta que el niño cumpla 1 año de edad.</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144868404"/>
              </p:ext>
            </p:extLst>
          </p:nvPr>
        </p:nvGraphicFramePr>
        <p:xfrm>
          <a:off x="1416140" y="4009290"/>
          <a:ext cx="9324840" cy="2232660"/>
        </p:xfrm>
        <a:graphic>
          <a:graphicData uri="http://schemas.openxmlformats.org/drawingml/2006/table">
            <a:tbl>
              <a:tblPr/>
              <a:tblGrid>
                <a:gridCol w="2751006"/>
                <a:gridCol w="1857823"/>
                <a:gridCol w="4716011"/>
              </a:tblGrid>
              <a:tr h="0">
                <a:tc>
                  <a:txBody>
                    <a:bodyPr/>
                    <a:lstStyle/>
                    <a:p>
                      <a:r>
                        <a:rPr lang="es-PE" dirty="0">
                          <a:effectLst/>
                        </a:rPr>
                        <a:t>Licencia por paternidad</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r>
                        <a:rPr lang="es-PE">
                          <a:effectLst/>
                        </a:rPr>
                        <a:t>Ley 29409</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just"/>
                      <a:r>
                        <a:rPr lang="es-PE" dirty="0">
                          <a:effectLst/>
                        </a:rPr>
                        <a:t>10 días calendario si el parto es natural o cesárea</a:t>
                      </a:r>
                      <a:r>
                        <a:rPr lang="es-PE" dirty="0" smtClean="0">
                          <a:effectLst/>
                        </a:rPr>
                        <a:t>. </a:t>
                      </a:r>
                      <a:r>
                        <a:rPr lang="es-PE" dirty="0" smtClean="0">
                          <a:effectLst/>
                          <a:latin typeface="Verdana" panose="020B0604030504040204" pitchFamily="34" charset="0"/>
                        </a:rPr>
                        <a:t>20 </a:t>
                      </a:r>
                      <a:r>
                        <a:rPr lang="es-PE" dirty="0">
                          <a:effectLst/>
                          <a:latin typeface="Verdana" panose="020B0604030504040204" pitchFamily="34" charset="0"/>
                        </a:rPr>
                        <a:t>días calendario si el niño es prematuro o es parto múltiple.</a:t>
                      </a:r>
                    </a:p>
                    <a:p>
                      <a:pPr algn="just"/>
                      <a:r>
                        <a:rPr lang="es-PE" dirty="0">
                          <a:effectLst/>
                          <a:latin typeface="Verdana" panose="020B0604030504040204" pitchFamily="34" charset="0"/>
                        </a:rPr>
                        <a:t>30 días calendario si el niño nace con una enfermedad congénita, discapacidad severa o por complicaciones en la salud de la madre.</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2459504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2718516" y="519672"/>
            <a:ext cx="6193665" cy="536396"/>
          </a:xfrm>
          <a:prstGeom prst="rect">
            <a:avLst/>
          </a:prstGeom>
        </p:spPr>
        <p:style>
          <a:lnRef idx="0">
            <a:schemeClr val="accent5"/>
          </a:lnRef>
          <a:fillRef idx="3">
            <a:schemeClr val="accent5"/>
          </a:fillRef>
          <a:effectRef idx="3">
            <a:schemeClr val="accent5"/>
          </a:effectRef>
          <a:fontRef idx="minor">
            <a:schemeClr val="lt1"/>
          </a:fontRef>
        </p:style>
        <p:txBody>
          <a:bodyPr>
            <a:normAutofit fontScale="92500"/>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s-PE" sz="2400" dirty="0" smtClean="0"/>
              <a:t>LICENCIAS VIGENTES EN EL ESTADO PERUANO</a:t>
            </a:r>
            <a:endParaRPr lang="es-PE" sz="2400" dirty="0"/>
          </a:p>
        </p:txBody>
      </p:sp>
      <p:graphicFrame>
        <p:nvGraphicFramePr>
          <p:cNvPr id="3" name="Tabla 2"/>
          <p:cNvGraphicFramePr>
            <a:graphicFrameLocks noGrp="1"/>
          </p:cNvGraphicFramePr>
          <p:nvPr>
            <p:extLst>
              <p:ext uri="{D42A27DB-BD31-4B8C-83A1-F6EECF244321}">
                <p14:modId xmlns:p14="http://schemas.microsoft.com/office/powerpoint/2010/main" val="3018431944"/>
              </p:ext>
            </p:extLst>
          </p:nvPr>
        </p:nvGraphicFramePr>
        <p:xfrm>
          <a:off x="1352281" y="1631206"/>
          <a:ext cx="9504609" cy="1409700"/>
        </p:xfrm>
        <a:graphic>
          <a:graphicData uri="http://schemas.openxmlformats.org/drawingml/2006/table">
            <a:tbl>
              <a:tblPr/>
              <a:tblGrid>
                <a:gridCol w="2804042"/>
                <a:gridCol w="1893639"/>
                <a:gridCol w="4806928"/>
              </a:tblGrid>
              <a:tr h="0">
                <a:tc>
                  <a:txBody>
                    <a:bodyPr/>
                    <a:lstStyle/>
                    <a:p>
                      <a:pPr algn="just"/>
                      <a:r>
                        <a:rPr lang="es-PE" dirty="0">
                          <a:effectLst/>
                        </a:rPr>
                        <a:t>Licencia por familiares directos que se encuentran con enfermedad grave o terminal o sufran accidente grave</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r>
                        <a:rPr lang="es-PE" dirty="0">
                          <a:effectLst/>
                        </a:rPr>
                        <a:t>Ley N° 30012.</a:t>
                      </a:r>
                      <a:r>
                        <a:rPr lang="es-PE" dirty="0">
                          <a:effectLst/>
                          <a:latin typeface="Verdana" panose="020B0604030504040204" pitchFamily="34" charset="0"/>
                        </a:rPr>
                        <a:t> </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just"/>
                      <a:r>
                        <a:rPr lang="es-PE" dirty="0">
                          <a:effectLst/>
                        </a:rPr>
                        <a:t>7 días calendario, el cual puede ampliarse a 30 días a cuenta de las vacaciones, de ser necesarios.</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2736451677"/>
              </p:ext>
            </p:extLst>
          </p:nvPr>
        </p:nvGraphicFramePr>
        <p:xfrm>
          <a:off x="1352281" y="3322674"/>
          <a:ext cx="9504609" cy="586740"/>
        </p:xfrm>
        <a:graphic>
          <a:graphicData uri="http://schemas.openxmlformats.org/drawingml/2006/table">
            <a:tbl>
              <a:tblPr/>
              <a:tblGrid>
                <a:gridCol w="2804042"/>
                <a:gridCol w="1893639"/>
                <a:gridCol w="4806928"/>
              </a:tblGrid>
              <a:tr h="0">
                <a:tc>
                  <a:txBody>
                    <a:bodyPr/>
                    <a:lstStyle/>
                    <a:p>
                      <a:pPr algn="just"/>
                      <a:r>
                        <a:rPr lang="es-PE" dirty="0">
                          <a:effectLst/>
                        </a:rPr>
                        <a:t>Licencia por paciente directo con Alzheimer</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r>
                        <a:rPr lang="es-PE">
                          <a:effectLst/>
                        </a:rPr>
                        <a:t>Ley N° 30795</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just"/>
                      <a:r>
                        <a:rPr lang="es-PE" dirty="0">
                          <a:effectLst/>
                        </a:rPr>
                        <a:t>Hasta por 01 jornada laboral al año pudiendo gozarse por horas.</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599811438"/>
              </p:ext>
            </p:extLst>
          </p:nvPr>
        </p:nvGraphicFramePr>
        <p:xfrm>
          <a:off x="1352281" y="4191182"/>
          <a:ext cx="9504609" cy="1135380"/>
        </p:xfrm>
        <a:graphic>
          <a:graphicData uri="http://schemas.openxmlformats.org/drawingml/2006/table">
            <a:tbl>
              <a:tblPr/>
              <a:tblGrid>
                <a:gridCol w="2804042"/>
                <a:gridCol w="1893639"/>
                <a:gridCol w="4806928"/>
              </a:tblGrid>
              <a:tr h="0">
                <a:tc>
                  <a:txBody>
                    <a:bodyPr/>
                    <a:lstStyle/>
                    <a:p>
                      <a:pPr algn="just"/>
                      <a:r>
                        <a:rPr lang="es-PE" dirty="0">
                          <a:effectLst/>
                        </a:rPr>
                        <a:t>Licencia para la asistencia médica y la terapia de rehabilitación de las personas con discapacidad</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r>
                        <a:rPr lang="es-PE" dirty="0">
                          <a:effectLst/>
                        </a:rPr>
                        <a:t>Ley N° 30119</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just"/>
                      <a:r>
                        <a:rPr lang="es-PE" dirty="0">
                          <a:effectLst/>
                        </a:rPr>
                        <a:t>Se otorga con goce de haber al padre, madre, tutor/a o apoyo de la persona con discapacidad, hasta 56 horas alternas o consecutivas anualmente</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685623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3317105" y="1124744"/>
            <a:ext cx="5688632" cy="514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5" name="4 CuadroTexto"/>
          <p:cNvSpPr txBox="1"/>
          <p:nvPr/>
        </p:nvSpPr>
        <p:spPr>
          <a:xfrm>
            <a:off x="3575720" y="1270254"/>
            <a:ext cx="5099088" cy="369332"/>
          </a:xfrm>
          <a:prstGeom prst="rect">
            <a:avLst/>
          </a:prstGeom>
          <a:noFill/>
        </p:spPr>
        <p:txBody>
          <a:bodyPr wrap="none" rtlCol="0">
            <a:spAutoFit/>
          </a:bodyPr>
          <a:lstStyle/>
          <a:p>
            <a:r>
              <a:rPr lang="es-PE" dirty="0"/>
              <a:t>DESCANSOS REMUNERADOS DE LOS TRABAJADORES</a:t>
            </a:r>
            <a:endParaRPr lang="es-PE" dirty="0"/>
          </a:p>
        </p:txBody>
      </p:sp>
      <p:sp>
        <p:nvSpPr>
          <p:cNvPr id="6" name="5 Rectángulo redondeado"/>
          <p:cNvSpPr/>
          <p:nvPr/>
        </p:nvSpPr>
        <p:spPr>
          <a:xfrm>
            <a:off x="1781492" y="2132856"/>
            <a:ext cx="4392488" cy="32403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PE" altLang="es-MX" sz="1400" dirty="0"/>
          </a:p>
        </p:txBody>
      </p:sp>
      <p:sp>
        <p:nvSpPr>
          <p:cNvPr id="7" name="6 Rectángulo"/>
          <p:cNvSpPr/>
          <p:nvPr/>
        </p:nvSpPr>
        <p:spPr>
          <a:xfrm>
            <a:off x="2063552" y="2413338"/>
            <a:ext cx="4061712" cy="2677656"/>
          </a:xfrm>
          <a:prstGeom prst="rect">
            <a:avLst/>
          </a:prstGeom>
        </p:spPr>
        <p:txBody>
          <a:bodyPr wrap="square">
            <a:spAutoFit/>
          </a:bodyPr>
          <a:lstStyle/>
          <a:p>
            <a:pPr algn="just"/>
            <a:r>
              <a:rPr lang="es-PE" altLang="es-MX" sz="1400" b="1" u="sng" dirty="0"/>
              <a:t>Forma de pago por trabajo en día </a:t>
            </a:r>
            <a:r>
              <a:rPr lang="es-PE" altLang="es-MX" sz="1400" b="1" u="sng" dirty="0"/>
              <a:t>feriado que adicionalmente coincide descanso semanal obligatorio</a:t>
            </a:r>
            <a:r>
              <a:rPr lang="es-PE" altLang="es-MX" sz="1400" b="1" dirty="0"/>
              <a:t>:</a:t>
            </a:r>
            <a:endParaRPr lang="es-PE" altLang="es-MX" sz="1400" dirty="0"/>
          </a:p>
          <a:p>
            <a:pPr algn="just"/>
            <a:r>
              <a:rPr lang="es-PE" altLang="es-MX" sz="1400" dirty="0">
                <a:solidFill>
                  <a:schemeClr val="bg1"/>
                </a:solidFill>
              </a:rPr>
              <a:t>Los trabajadores que laboren en </a:t>
            </a:r>
            <a:r>
              <a:rPr lang="es-PE" altLang="es-MX" sz="1400" dirty="0">
                <a:solidFill>
                  <a:schemeClr val="bg1"/>
                </a:solidFill>
              </a:rPr>
              <a:t>día feriado nacional que coincidentemente sea su día </a:t>
            </a:r>
            <a:r>
              <a:rPr lang="es-PE" altLang="es-MX" sz="1400" dirty="0">
                <a:solidFill>
                  <a:schemeClr val="bg1"/>
                </a:solidFill>
              </a:rPr>
              <a:t>de descanso </a:t>
            </a:r>
            <a:r>
              <a:rPr lang="es-PE" altLang="es-MX" sz="1400" dirty="0">
                <a:solidFill>
                  <a:schemeClr val="bg1"/>
                </a:solidFill>
              </a:rPr>
              <a:t>semanal obligatorio, percibirán la siguiente remuneración:</a:t>
            </a:r>
          </a:p>
          <a:p>
            <a:pPr marL="285750" indent="-285750" algn="just">
              <a:buFont typeface="Arial" charset="0"/>
              <a:buChar char="•"/>
            </a:pPr>
            <a:r>
              <a:rPr lang="es-PE" altLang="es-MX" sz="1400" dirty="0">
                <a:solidFill>
                  <a:schemeClr val="bg1"/>
                </a:solidFill>
              </a:rPr>
              <a:t>Por el día feriado laborado percibirá un pago con una sobretasa del 100% (comprende pago por el día laborado y pago por el feriado).</a:t>
            </a:r>
          </a:p>
          <a:p>
            <a:pPr marL="285750" indent="-285750" algn="just">
              <a:buFont typeface="Arial" charset="0"/>
              <a:buChar char="•"/>
            </a:pPr>
            <a:r>
              <a:rPr lang="es-PE" altLang="es-MX" sz="1400" dirty="0">
                <a:solidFill>
                  <a:schemeClr val="bg1"/>
                </a:solidFill>
              </a:rPr>
              <a:t>Pago por haber laborado el día descanso semanal obligatorio.</a:t>
            </a:r>
            <a:endParaRPr lang="es-PE" altLang="es-MX" sz="1400" dirty="0">
              <a:solidFill>
                <a:schemeClr val="bg1"/>
              </a:solidFill>
            </a:endParaRPr>
          </a:p>
        </p:txBody>
      </p:sp>
      <p:pic>
        <p:nvPicPr>
          <p:cNvPr id="3074" name="Picture 2" descr="http://www.conevyt.org.mx/cursos/cursos/migrefrontera/recursos/imagenes/img_folleto/lft_art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8088" y="2423994"/>
            <a:ext cx="26670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9142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2718516" y="519672"/>
            <a:ext cx="6193665" cy="536396"/>
          </a:xfrm>
          <a:prstGeom prst="rect">
            <a:avLst/>
          </a:prstGeom>
        </p:spPr>
        <p:style>
          <a:lnRef idx="0">
            <a:schemeClr val="accent5"/>
          </a:lnRef>
          <a:fillRef idx="3">
            <a:schemeClr val="accent5"/>
          </a:fillRef>
          <a:effectRef idx="3">
            <a:schemeClr val="accent5"/>
          </a:effectRef>
          <a:fontRef idx="minor">
            <a:schemeClr val="lt1"/>
          </a:fontRef>
        </p:style>
        <p:txBody>
          <a:bodyPr>
            <a:normAutofit fontScale="92500"/>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s-PE" sz="2400" dirty="0" smtClean="0"/>
              <a:t>LICENCIAS VIGENTES EN EL ESTADO PERUANO</a:t>
            </a:r>
            <a:endParaRPr lang="es-PE" sz="2400" dirty="0"/>
          </a:p>
        </p:txBody>
      </p:sp>
      <p:graphicFrame>
        <p:nvGraphicFramePr>
          <p:cNvPr id="3" name="Tabla 2"/>
          <p:cNvGraphicFramePr>
            <a:graphicFrameLocks noGrp="1"/>
          </p:cNvGraphicFramePr>
          <p:nvPr>
            <p:extLst>
              <p:ext uri="{D42A27DB-BD31-4B8C-83A1-F6EECF244321}">
                <p14:modId xmlns:p14="http://schemas.microsoft.com/office/powerpoint/2010/main" val="4239282045"/>
              </p:ext>
            </p:extLst>
          </p:nvPr>
        </p:nvGraphicFramePr>
        <p:xfrm>
          <a:off x="1088801" y="1621546"/>
          <a:ext cx="9453093" cy="312420"/>
        </p:xfrm>
        <a:graphic>
          <a:graphicData uri="http://schemas.openxmlformats.org/drawingml/2006/table">
            <a:tbl>
              <a:tblPr/>
              <a:tblGrid>
                <a:gridCol w="2788843"/>
                <a:gridCol w="1883375"/>
                <a:gridCol w="4780875"/>
              </a:tblGrid>
              <a:tr h="0">
                <a:tc>
                  <a:txBody>
                    <a:bodyPr/>
                    <a:lstStyle/>
                    <a:p>
                      <a:r>
                        <a:rPr lang="es-PE">
                          <a:effectLst/>
                        </a:rPr>
                        <a:t>Licencia por adopción</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r>
                        <a:rPr lang="es-PE">
                          <a:effectLst/>
                        </a:rPr>
                        <a:t>Ley N° 27409</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r>
                        <a:rPr lang="es-PE" dirty="0">
                          <a:effectLst/>
                        </a:rPr>
                        <a:t>30 días calendario</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371309754"/>
              </p:ext>
            </p:extLst>
          </p:nvPr>
        </p:nvGraphicFramePr>
        <p:xfrm>
          <a:off x="1088801" y="2415326"/>
          <a:ext cx="9453094" cy="1409700"/>
        </p:xfrm>
        <a:graphic>
          <a:graphicData uri="http://schemas.openxmlformats.org/drawingml/2006/table">
            <a:tbl>
              <a:tblPr/>
              <a:tblGrid>
                <a:gridCol w="2788844"/>
                <a:gridCol w="1883375"/>
                <a:gridCol w="4780875"/>
              </a:tblGrid>
              <a:tr h="1325581">
                <a:tc>
                  <a:txBody>
                    <a:bodyPr/>
                    <a:lstStyle/>
                    <a:p>
                      <a:pPr algn="just"/>
                      <a:r>
                        <a:rPr lang="es-PE" dirty="0">
                          <a:effectLst/>
                        </a:rPr>
                        <a:t>Licencia para quienes se desempeñan como bomberos voluntarios</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r>
                        <a:rPr lang="es-PE" dirty="0">
                          <a:effectLst/>
                        </a:rPr>
                        <a:t>D.S. 001-2017-TR</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just"/>
                      <a:r>
                        <a:rPr lang="es-PE" dirty="0">
                          <a:effectLst/>
                        </a:rPr>
                        <a:t>Durante el periodo que dure su llamado, incluyendo los periodos para su descanso, recuperación y desintoxicación, considerando también el término de la distancia para su retorno a su centro de labores.</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3717134794"/>
              </p:ext>
            </p:extLst>
          </p:nvPr>
        </p:nvGraphicFramePr>
        <p:xfrm>
          <a:off x="1088800" y="4306386"/>
          <a:ext cx="9453093" cy="861060"/>
        </p:xfrm>
        <a:graphic>
          <a:graphicData uri="http://schemas.openxmlformats.org/drawingml/2006/table">
            <a:tbl>
              <a:tblPr/>
              <a:tblGrid>
                <a:gridCol w="2788844"/>
                <a:gridCol w="1883374"/>
                <a:gridCol w="4780875"/>
              </a:tblGrid>
              <a:tr h="0">
                <a:tc>
                  <a:txBody>
                    <a:bodyPr/>
                    <a:lstStyle/>
                    <a:p>
                      <a:pPr algn="just"/>
                      <a:r>
                        <a:rPr lang="es-PE" dirty="0">
                          <a:effectLst/>
                        </a:rPr>
                        <a:t>Licencia para continuar el tratamiento contra la tuberculosis</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r>
                        <a:rPr lang="es-PE">
                          <a:effectLst/>
                        </a:rPr>
                        <a:t>Ley N° 30287</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just"/>
                      <a:r>
                        <a:rPr lang="es-PE" dirty="0">
                          <a:effectLst/>
                        </a:rPr>
                        <a:t>Derecho a ingresar una hora después o salir una hora antes, en los días que corresponda su tratamiento hasta su culminación</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8825194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2718516" y="519672"/>
            <a:ext cx="6193665" cy="536396"/>
          </a:xfrm>
          <a:prstGeom prst="rect">
            <a:avLst/>
          </a:prstGeom>
        </p:spPr>
        <p:style>
          <a:lnRef idx="0">
            <a:schemeClr val="accent5"/>
          </a:lnRef>
          <a:fillRef idx="3">
            <a:schemeClr val="accent5"/>
          </a:fillRef>
          <a:effectRef idx="3">
            <a:schemeClr val="accent5"/>
          </a:effectRef>
          <a:fontRef idx="minor">
            <a:schemeClr val="lt1"/>
          </a:fontRef>
        </p:style>
        <p:txBody>
          <a:bodyPr>
            <a:normAutofit fontScale="92500"/>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s-PE" sz="2400" dirty="0" smtClean="0"/>
              <a:t>LICENCIAS VIGENTES EN EL ESTADO PERUANO</a:t>
            </a:r>
            <a:endParaRPr lang="es-PE" sz="2400" dirty="0"/>
          </a:p>
        </p:txBody>
      </p:sp>
      <p:graphicFrame>
        <p:nvGraphicFramePr>
          <p:cNvPr id="3" name="Tabla 2"/>
          <p:cNvGraphicFramePr>
            <a:graphicFrameLocks noGrp="1"/>
          </p:cNvGraphicFramePr>
          <p:nvPr>
            <p:extLst>
              <p:ext uri="{D42A27DB-BD31-4B8C-83A1-F6EECF244321}">
                <p14:modId xmlns:p14="http://schemas.microsoft.com/office/powerpoint/2010/main" val="3329552530"/>
              </p:ext>
            </p:extLst>
          </p:nvPr>
        </p:nvGraphicFramePr>
        <p:xfrm>
          <a:off x="1133341" y="1597076"/>
          <a:ext cx="9697792" cy="1684020"/>
        </p:xfrm>
        <a:graphic>
          <a:graphicData uri="http://schemas.openxmlformats.org/drawingml/2006/table">
            <a:tbl>
              <a:tblPr/>
              <a:tblGrid>
                <a:gridCol w="2861034"/>
                <a:gridCol w="1932127"/>
                <a:gridCol w="4904631"/>
              </a:tblGrid>
              <a:tr h="0">
                <a:tc>
                  <a:txBody>
                    <a:bodyPr/>
                    <a:lstStyle/>
                    <a:p>
                      <a:r>
                        <a:rPr lang="es-PE">
                          <a:effectLst/>
                        </a:rPr>
                        <a:t>Licencia por servicio militar</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r>
                        <a:rPr lang="es-PE">
                          <a:effectLst/>
                        </a:rPr>
                        <a:t>Ley N° 29248</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just"/>
                      <a:r>
                        <a:rPr lang="es-PE" dirty="0">
                          <a:effectLst/>
                        </a:rPr>
                        <a:t>Por un plazo máximo de 30 días naturales, a los trabajadores que estando en la Reserva sean llamados a cumplir períodos de instrucción y entrenamiento o sean requeridos en casos de grave amenaza o peligro inminente para la Seguridad y Defensa Nacional.</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1989400263"/>
              </p:ext>
            </p:extLst>
          </p:nvPr>
        </p:nvGraphicFramePr>
        <p:xfrm>
          <a:off x="1133341" y="3550158"/>
          <a:ext cx="9697792" cy="1409700"/>
        </p:xfrm>
        <a:graphic>
          <a:graphicData uri="http://schemas.openxmlformats.org/drawingml/2006/table">
            <a:tbl>
              <a:tblPr/>
              <a:tblGrid>
                <a:gridCol w="2861034"/>
                <a:gridCol w="1932127"/>
                <a:gridCol w="4904631"/>
              </a:tblGrid>
              <a:tr h="0">
                <a:tc>
                  <a:txBody>
                    <a:bodyPr/>
                    <a:lstStyle/>
                    <a:p>
                      <a:pPr algn="just"/>
                      <a:r>
                        <a:rPr lang="es-PE" dirty="0">
                          <a:effectLst/>
                        </a:rPr>
                        <a:t>Licencia para trabajadores que sean seleccionados para representar al Perú en eventos oficiales nacionales e internacionales</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r>
                        <a:rPr lang="es-PE">
                          <a:effectLst/>
                        </a:rPr>
                        <a:t>Ley N° 28036</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r>
                        <a:rPr lang="es-PE" dirty="0">
                          <a:effectLst/>
                        </a:rPr>
                        <a:t>Licencia con goce de haber para entrenar, desplazarse y competir.</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2726307564"/>
              </p:ext>
            </p:extLst>
          </p:nvPr>
        </p:nvGraphicFramePr>
        <p:xfrm>
          <a:off x="1133341" y="5228920"/>
          <a:ext cx="9697792" cy="1135380"/>
        </p:xfrm>
        <a:graphic>
          <a:graphicData uri="http://schemas.openxmlformats.org/drawingml/2006/table">
            <a:tbl>
              <a:tblPr/>
              <a:tblGrid>
                <a:gridCol w="2861034"/>
                <a:gridCol w="1932127"/>
                <a:gridCol w="4904631"/>
              </a:tblGrid>
              <a:tr h="0">
                <a:tc>
                  <a:txBody>
                    <a:bodyPr/>
                    <a:lstStyle/>
                    <a:p>
                      <a:r>
                        <a:rPr lang="es-PE">
                          <a:effectLst/>
                        </a:rPr>
                        <a:t>Licencia por incapacidad temporal del trabajador</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r>
                        <a:rPr lang="es-PE">
                          <a:effectLst/>
                        </a:rPr>
                        <a:t>Ley N° 26790</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r>
                        <a:rPr lang="es-PE" dirty="0">
                          <a:effectLst/>
                        </a:rPr>
                        <a:t>Los primeros 20 días el empleador continúa obligado a pagar la remuneración al trabajador. A partir del vigésimo primer día de incapacidad hasta un máximo de 11 meses y 10 días </a:t>
                      </a:r>
                      <a:r>
                        <a:rPr lang="es-PE" dirty="0" err="1">
                          <a:effectLst/>
                        </a:rPr>
                        <a:t>Essalud</a:t>
                      </a:r>
                      <a:r>
                        <a:rPr lang="es-PE" dirty="0">
                          <a:effectLst/>
                        </a:rPr>
                        <a:t> financia.</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8341482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2718516" y="519672"/>
            <a:ext cx="6193665" cy="536396"/>
          </a:xfrm>
          <a:prstGeom prst="rect">
            <a:avLst/>
          </a:prstGeom>
        </p:spPr>
        <p:style>
          <a:lnRef idx="0">
            <a:schemeClr val="accent5"/>
          </a:lnRef>
          <a:fillRef idx="3">
            <a:schemeClr val="accent5"/>
          </a:fillRef>
          <a:effectRef idx="3">
            <a:schemeClr val="accent5"/>
          </a:effectRef>
          <a:fontRef idx="minor">
            <a:schemeClr val="lt1"/>
          </a:fontRef>
        </p:style>
        <p:txBody>
          <a:bodyPr>
            <a:normAutofit fontScale="92500"/>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s-PE" sz="2400" dirty="0" smtClean="0"/>
              <a:t>LICENCIAS VIGENTES EN EL ESTADO PERUANO</a:t>
            </a:r>
            <a:endParaRPr lang="es-PE" sz="2400" dirty="0"/>
          </a:p>
        </p:txBody>
      </p:sp>
      <p:graphicFrame>
        <p:nvGraphicFramePr>
          <p:cNvPr id="3" name="Tabla 2"/>
          <p:cNvGraphicFramePr>
            <a:graphicFrameLocks noGrp="1"/>
          </p:cNvGraphicFramePr>
          <p:nvPr>
            <p:extLst>
              <p:ext uri="{D42A27DB-BD31-4B8C-83A1-F6EECF244321}">
                <p14:modId xmlns:p14="http://schemas.microsoft.com/office/powerpoint/2010/main" val="548795026"/>
              </p:ext>
            </p:extLst>
          </p:nvPr>
        </p:nvGraphicFramePr>
        <p:xfrm>
          <a:off x="1063043" y="1909389"/>
          <a:ext cx="9504609" cy="586740"/>
        </p:xfrm>
        <a:graphic>
          <a:graphicData uri="http://schemas.openxmlformats.org/drawingml/2006/table">
            <a:tbl>
              <a:tblPr/>
              <a:tblGrid>
                <a:gridCol w="2804042"/>
                <a:gridCol w="1893639"/>
                <a:gridCol w="4806928"/>
              </a:tblGrid>
              <a:tr h="0">
                <a:tc>
                  <a:txBody>
                    <a:bodyPr/>
                    <a:lstStyle/>
                    <a:p>
                      <a:r>
                        <a:rPr lang="es-PE">
                          <a:effectLst/>
                        </a:rPr>
                        <a:t>Licencia sindical</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r>
                        <a:rPr lang="es-PE">
                          <a:effectLst/>
                        </a:rPr>
                        <a:t>D.S. 011-92-TR</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r>
                        <a:rPr lang="es-PE" dirty="0">
                          <a:effectLst/>
                        </a:rPr>
                        <a:t>Máximo de 30 días naturales por año o lo que se convenga mediante un Convenio Colectivo.</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2727066004"/>
              </p:ext>
            </p:extLst>
          </p:nvPr>
        </p:nvGraphicFramePr>
        <p:xfrm>
          <a:off x="1063042" y="3159284"/>
          <a:ext cx="9504610" cy="1135380"/>
        </p:xfrm>
        <a:graphic>
          <a:graphicData uri="http://schemas.openxmlformats.org/drawingml/2006/table">
            <a:tbl>
              <a:tblPr/>
              <a:tblGrid>
                <a:gridCol w="2804042"/>
                <a:gridCol w="1893639"/>
                <a:gridCol w="4806929"/>
              </a:tblGrid>
              <a:tr h="0">
                <a:tc>
                  <a:txBody>
                    <a:bodyPr/>
                    <a:lstStyle/>
                    <a:p>
                      <a:pPr algn="just"/>
                      <a:r>
                        <a:rPr lang="es-PE" dirty="0">
                          <a:effectLst/>
                        </a:rPr>
                        <a:t>Licencia por ser miembro del Comité o Supervisor de Seguridad y Salud en el Trabajo</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r>
                        <a:rPr lang="es-PE" dirty="0">
                          <a:effectLst/>
                        </a:rPr>
                        <a:t>D.S. 005-2012-TR</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just"/>
                      <a:r>
                        <a:rPr lang="es-PE" dirty="0">
                          <a:effectLst/>
                        </a:rPr>
                        <a:t>30 días naturales por año calendario para la realización de sus funciones.</a:t>
                      </a:r>
                    </a:p>
                  </a:txBody>
                  <a:tcPr marL="76200" marR="76200" marT="19050" marB="19050" anchor="ctr">
                    <a:lnL w="9525" cap="flat" cmpd="sng" algn="ctr">
                      <a:solidFill>
                        <a:srgbClr val="EDEDED"/>
                      </a:solidFill>
                      <a:prstDash val="solid"/>
                      <a:round/>
                      <a:headEnd type="none" w="med" len="med"/>
                      <a:tailEnd type="none" w="med" len="med"/>
                    </a:lnL>
                    <a:lnR w="9525" cap="flat" cmpd="sng" algn="ctr">
                      <a:solidFill>
                        <a:srgbClr val="EDEDED"/>
                      </a:solidFill>
                      <a:prstDash val="solid"/>
                      <a:round/>
                      <a:headEnd type="none" w="med" len="med"/>
                      <a:tailEnd type="none" w="med" len="med"/>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251735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10560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10416480" y="581324"/>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10320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7" name="6 Rectángulo redondeado"/>
          <p:cNvSpPr/>
          <p:nvPr/>
        </p:nvSpPr>
        <p:spPr>
          <a:xfrm>
            <a:off x="3317105" y="1124744"/>
            <a:ext cx="5688632" cy="514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8 CuadroTexto"/>
          <p:cNvSpPr txBox="1"/>
          <p:nvPr/>
        </p:nvSpPr>
        <p:spPr>
          <a:xfrm>
            <a:off x="3575720" y="1270254"/>
            <a:ext cx="5776774" cy="369332"/>
          </a:xfrm>
          <a:prstGeom prst="rect">
            <a:avLst/>
          </a:prstGeom>
          <a:noFill/>
        </p:spPr>
        <p:txBody>
          <a:bodyPr wrap="none" rtlCol="0">
            <a:spAutoFit/>
          </a:bodyPr>
          <a:lstStyle/>
          <a:p>
            <a:r>
              <a:rPr lang="es-PE" b="1" dirty="0"/>
              <a:t>DESCANSOS REMUNERADOS DE LOS TRABAJADORES</a:t>
            </a:r>
            <a:endParaRPr lang="es-PE" b="1" dirty="0"/>
          </a:p>
        </p:txBody>
      </p:sp>
      <p:sp>
        <p:nvSpPr>
          <p:cNvPr id="10" name="9 Rectángulo redondeado"/>
          <p:cNvSpPr/>
          <p:nvPr/>
        </p:nvSpPr>
        <p:spPr>
          <a:xfrm>
            <a:off x="695459" y="2132856"/>
            <a:ext cx="6264637" cy="44644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sz="1400" b="1" dirty="0">
                <a:solidFill>
                  <a:schemeClr val="tx1"/>
                </a:solidFill>
              </a:rPr>
              <a:t>CRITERIOS PARA PAGO DE DOMINICAL</a:t>
            </a:r>
          </a:p>
          <a:p>
            <a:pPr algn="just"/>
            <a:r>
              <a:rPr lang="es-PE" sz="1400" dirty="0"/>
              <a:t>EL </a:t>
            </a:r>
            <a:r>
              <a:rPr lang="es-PE" sz="1400" dirty="0"/>
              <a:t>MONTO EQUIVALENTE AL SALARIO DOMINICAL ES EL DE UN DIA GANADO Y SE PAGA EN </a:t>
            </a:r>
            <a:r>
              <a:rPr lang="es-PE" sz="1400" u="sng" dirty="0"/>
              <a:t>FUNCION</a:t>
            </a:r>
            <a:r>
              <a:rPr lang="es-PE" sz="1400" dirty="0"/>
              <a:t> A LOS DIAS DE LA SEMANA LABORADO ES DECIR SI TRABAJA LOS 6 DIAS A LA SEMANA SU SALARIO DOMINICAL ES EL 100% </a:t>
            </a:r>
            <a:r>
              <a:rPr lang="es-PE" sz="1400" u="sng" dirty="0"/>
              <a:t>CASO</a:t>
            </a:r>
            <a:r>
              <a:rPr lang="es-PE" sz="1400" dirty="0"/>
              <a:t> CONTRARIO SE LE DESCONTARA 1/6 POR CADA DIA NO LABORADO EN LA SEMANA </a:t>
            </a:r>
            <a:r>
              <a:rPr lang="es-PE" sz="1400" u="sng" dirty="0">
                <a:solidFill>
                  <a:schemeClr val="tx1"/>
                </a:solidFill>
              </a:rPr>
              <a:t>EJEMPLO</a:t>
            </a:r>
            <a:r>
              <a:rPr lang="es-PE" sz="1400" dirty="0">
                <a:solidFill>
                  <a:schemeClr val="tx1"/>
                </a:solidFill>
              </a:rPr>
              <a:t> </a:t>
            </a:r>
            <a:r>
              <a:rPr lang="es-PE" sz="1400" dirty="0"/>
              <a:t>SI GANA S/. 60.00 DIARIOS SU SALARIO DOMINICAL EN FUNCION DE LOS DIAS LABORADOS SERIA</a:t>
            </a:r>
            <a:r>
              <a:rPr lang="es-PE" sz="1400" dirty="0"/>
              <a:t>:</a:t>
            </a:r>
          </a:p>
          <a:p>
            <a:pPr algn="just"/>
            <a:r>
              <a:rPr lang="es-PE" sz="1400" dirty="0"/>
              <a:t/>
            </a:r>
            <a:br>
              <a:rPr lang="es-PE" sz="1400" dirty="0"/>
            </a:br>
            <a:r>
              <a:rPr lang="es-PE" sz="1400" u="sng" dirty="0"/>
              <a:t>TRABAJO</a:t>
            </a:r>
            <a:r>
              <a:rPr lang="es-PE" sz="1400" dirty="0"/>
              <a:t>	6	DIAS</a:t>
            </a:r>
            <a:r>
              <a:rPr lang="es-PE" sz="1400" dirty="0"/>
              <a:t> A LA SEMANA 60.00</a:t>
            </a:r>
            <a:br>
              <a:rPr lang="es-PE" sz="1400" dirty="0"/>
            </a:br>
            <a:r>
              <a:rPr lang="es-PE" sz="1400" dirty="0"/>
              <a:t>TRABAJO	5	DIAS</a:t>
            </a:r>
            <a:r>
              <a:rPr lang="es-PE" sz="1400" dirty="0"/>
              <a:t> 50.00</a:t>
            </a:r>
            <a:br>
              <a:rPr lang="es-PE" sz="1400" dirty="0"/>
            </a:br>
            <a:r>
              <a:rPr lang="es-PE" sz="1400" dirty="0"/>
              <a:t>TRABAJO	4</a:t>
            </a:r>
            <a:r>
              <a:rPr lang="es-PE" sz="1400" dirty="0"/>
              <a:t>	</a:t>
            </a:r>
            <a:r>
              <a:rPr lang="es-PE" sz="1400" dirty="0"/>
              <a:t>DIAS</a:t>
            </a:r>
            <a:r>
              <a:rPr lang="es-PE" sz="1400" dirty="0"/>
              <a:t> 40.00</a:t>
            </a:r>
            <a:br>
              <a:rPr lang="es-PE" sz="1400" dirty="0"/>
            </a:br>
            <a:r>
              <a:rPr lang="es-PE" sz="1400" dirty="0"/>
              <a:t>TRABAJO	3	DIAS </a:t>
            </a:r>
            <a:r>
              <a:rPr lang="es-PE" sz="1400" dirty="0"/>
              <a:t>30.00</a:t>
            </a:r>
            <a:br>
              <a:rPr lang="es-PE" sz="1400" dirty="0"/>
            </a:br>
            <a:r>
              <a:rPr lang="es-PE" sz="1400" dirty="0"/>
              <a:t>TRABAJO	2	DIAS </a:t>
            </a:r>
            <a:r>
              <a:rPr lang="es-PE" sz="1400" dirty="0"/>
              <a:t>20.00</a:t>
            </a:r>
            <a:br>
              <a:rPr lang="es-PE" sz="1400" dirty="0"/>
            </a:br>
            <a:r>
              <a:rPr lang="es-PE" sz="1400" dirty="0"/>
              <a:t>TRABAJO	1	DIA </a:t>
            </a:r>
            <a:r>
              <a:rPr lang="es-PE" sz="1400" dirty="0"/>
              <a:t>10.00</a:t>
            </a:r>
            <a:br>
              <a:rPr lang="es-PE" sz="1400" dirty="0"/>
            </a:br>
            <a:r>
              <a:rPr lang="es-PE" sz="1400" dirty="0"/>
              <a:t/>
            </a:r>
            <a:br>
              <a:rPr lang="es-PE" sz="1400" dirty="0"/>
            </a:br>
            <a:r>
              <a:rPr lang="es-PE" sz="1400" dirty="0"/>
              <a:t>COMO PUEDES VER ES PROPORCIONAL A LOS DIAS LABORADOS EN LA SEMANA 1/6 POR CADA DIA </a:t>
            </a:r>
            <a:endParaRPr lang="es-PE" altLang="es-MX" sz="1400" dirty="0"/>
          </a:p>
        </p:txBody>
      </p:sp>
      <p:pic>
        <p:nvPicPr>
          <p:cNvPr id="4098" name="Picture 2" descr="http://cde.peru21.pe/ima/0/0/1/3/8/1388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8126" y="2852937"/>
            <a:ext cx="3182698" cy="2656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217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537" y="260648"/>
            <a:ext cx="24098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7 Conector recto"/>
          <p:cNvCxnSpPr/>
          <p:nvPr/>
        </p:nvCxnSpPr>
        <p:spPr>
          <a:xfrm>
            <a:off x="10560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10416480" y="581324"/>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10320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2" name="1 Rectángulo redondeado"/>
          <p:cNvSpPr/>
          <p:nvPr/>
        </p:nvSpPr>
        <p:spPr>
          <a:xfrm>
            <a:off x="1919536" y="2204864"/>
            <a:ext cx="5688632" cy="43924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altLang="es-MX" sz="1400" b="1" u="sng" dirty="0">
                <a:solidFill>
                  <a:schemeClr val="tx1"/>
                </a:solidFill>
              </a:rPr>
              <a:t>VACACIONES </a:t>
            </a:r>
            <a:r>
              <a:rPr lang="es-PE" altLang="es-MX" sz="1400" b="1" u="sng" dirty="0">
                <a:solidFill>
                  <a:schemeClr val="tx1"/>
                </a:solidFill>
              </a:rPr>
              <a:t>ANUALES</a:t>
            </a:r>
            <a:r>
              <a:rPr lang="es-PE" altLang="es-MX" sz="1400" b="1" dirty="0">
                <a:solidFill>
                  <a:schemeClr val="tx1"/>
                </a:solidFill>
              </a:rPr>
              <a:t>:</a:t>
            </a:r>
            <a:endParaRPr lang="es-PE" altLang="es-MX" sz="1400" dirty="0">
              <a:solidFill>
                <a:schemeClr val="tx1"/>
              </a:solidFill>
            </a:endParaRPr>
          </a:p>
          <a:p>
            <a:pPr algn="just"/>
            <a:r>
              <a:rPr lang="es-PE" altLang="es-MX" sz="1400" b="1" u="sng" dirty="0">
                <a:solidFill>
                  <a:schemeClr val="tx1"/>
                </a:solidFill>
              </a:rPr>
              <a:t>Protección </a:t>
            </a:r>
            <a:r>
              <a:rPr lang="es-PE" altLang="es-MX" sz="1400" b="1" u="sng" dirty="0">
                <a:solidFill>
                  <a:schemeClr val="tx1"/>
                </a:solidFill>
              </a:rPr>
              <a:t>del derecho</a:t>
            </a:r>
            <a:r>
              <a:rPr lang="es-PE" altLang="es-MX" sz="1400" b="1" dirty="0">
                <a:solidFill>
                  <a:schemeClr val="tx1"/>
                </a:solidFill>
              </a:rPr>
              <a:t>:</a:t>
            </a:r>
            <a:endParaRPr lang="es-PE" altLang="es-MX" sz="1400" dirty="0">
              <a:solidFill>
                <a:schemeClr val="tx1"/>
              </a:solidFill>
            </a:endParaRPr>
          </a:p>
          <a:p>
            <a:pPr algn="just"/>
            <a:r>
              <a:rPr lang="es-PE" altLang="es-MX" sz="1400" b="1" dirty="0"/>
              <a:t>El trabajador tiene derecho a treinta (30) días calendario de descanso vacacional por cada año completo de servicios, cuando labore una jornada ordinaria mínima de cuatro (4) horas y siempre que haya cumplido dentro del año de servicios el récord correspondiente. </a:t>
            </a:r>
            <a:endParaRPr lang="es-PE" altLang="es-MX" sz="1400" dirty="0"/>
          </a:p>
          <a:p>
            <a:pPr algn="just"/>
            <a:r>
              <a:rPr lang="es-PE" altLang="es-MX" sz="1400" b="1" u="sng" dirty="0">
                <a:solidFill>
                  <a:schemeClr val="tx1"/>
                </a:solidFill>
              </a:rPr>
              <a:t>Récord </a:t>
            </a:r>
            <a:r>
              <a:rPr lang="es-PE" altLang="es-MX" sz="1400" b="1" u="sng" dirty="0">
                <a:solidFill>
                  <a:schemeClr val="tx1"/>
                </a:solidFill>
              </a:rPr>
              <a:t>Vacacional</a:t>
            </a:r>
            <a:r>
              <a:rPr lang="es-PE" altLang="es-MX" sz="1400" b="1" dirty="0">
                <a:solidFill>
                  <a:schemeClr val="tx1"/>
                </a:solidFill>
              </a:rPr>
              <a:t>:</a:t>
            </a:r>
            <a:endParaRPr lang="es-PE" altLang="es-MX" sz="1400" dirty="0">
              <a:solidFill>
                <a:schemeClr val="tx1"/>
              </a:solidFill>
            </a:endParaRPr>
          </a:p>
          <a:p>
            <a:pPr algn="just"/>
            <a:r>
              <a:rPr lang="es-PE" altLang="es-MX" sz="1400" b="1" dirty="0"/>
              <a:t>- Trabajadores cuya jornada ordinaria es de seis días a la semana: haber realizado labor efectiva por lo menos doscientos sesenta (260) días en dicho período. </a:t>
            </a:r>
            <a:endParaRPr lang="es-PE" altLang="es-MX" sz="1400" dirty="0"/>
          </a:p>
          <a:p>
            <a:pPr algn="just"/>
            <a:r>
              <a:rPr lang="es-PE" altLang="es-MX" sz="1400" b="1" dirty="0"/>
              <a:t>- Trabajadores cuya jornada ordinaria es de cinco días a la semana: haber realizado labor efectiva por lo menos doscientos diez (210) días en dicho período. </a:t>
            </a:r>
            <a:endParaRPr lang="es-PE" altLang="es-MX" sz="1400" dirty="0"/>
          </a:p>
          <a:p>
            <a:pPr algn="just"/>
            <a:r>
              <a:rPr lang="es-PE" altLang="es-MX" sz="1400" b="1" dirty="0"/>
              <a:t>- En los casos en que el plan de trabajo se desarrolle en sólo cuatro o tres días a la semana o sufra paralizaciones temporales autorizadas por la Autoridad Administrativa de Trabajo, los trabajadores tendrán derecho al goce vacacional, siempre que sus faltas injustificadas no excedan de diez en dicho período. </a:t>
            </a:r>
            <a:endParaRPr lang="es-PE" altLang="es-MX" sz="1400" dirty="0"/>
          </a:p>
        </p:txBody>
      </p:sp>
      <p:sp>
        <p:nvSpPr>
          <p:cNvPr id="9" name="8 Rectángulo redondeado"/>
          <p:cNvSpPr/>
          <p:nvPr/>
        </p:nvSpPr>
        <p:spPr>
          <a:xfrm>
            <a:off x="3317105" y="1124744"/>
            <a:ext cx="5688632" cy="514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2 CuadroTexto"/>
          <p:cNvSpPr txBox="1"/>
          <p:nvPr/>
        </p:nvSpPr>
        <p:spPr>
          <a:xfrm>
            <a:off x="3575720" y="1270254"/>
            <a:ext cx="5099088" cy="369332"/>
          </a:xfrm>
          <a:prstGeom prst="rect">
            <a:avLst/>
          </a:prstGeom>
          <a:noFill/>
        </p:spPr>
        <p:txBody>
          <a:bodyPr wrap="none" rtlCol="0">
            <a:spAutoFit/>
          </a:bodyPr>
          <a:lstStyle/>
          <a:p>
            <a:r>
              <a:rPr lang="es-PE" dirty="0"/>
              <a:t>DESCANSOS REMUNERADOS DE LOS TRABAJADORES</a:t>
            </a:r>
            <a:endParaRPr lang="es-PE" dirty="0"/>
          </a:p>
        </p:txBody>
      </p:sp>
      <p:pic>
        <p:nvPicPr>
          <p:cNvPr id="1026" name="Picture 2" descr="http://www.amech.com.mx/wp-content/uploads/2015/07/vacacion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52343" y="3407581"/>
            <a:ext cx="2095068" cy="2447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2817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redondeado"/>
          <p:cNvSpPr/>
          <p:nvPr/>
        </p:nvSpPr>
        <p:spPr>
          <a:xfrm>
            <a:off x="3317105" y="1124744"/>
            <a:ext cx="5688632" cy="514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4" name="3 CuadroTexto"/>
          <p:cNvSpPr txBox="1"/>
          <p:nvPr/>
        </p:nvSpPr>
        <p:spPr>
          <a:xfrm>
            <a:off x="3575720" y="1270254"/>
            <a:ext cx="5099088" cy="369332"/>
          </a:xfrm>
          <a:prstGeom prst="rect">
            <a:avLst/>
          </a:prstGeom>
          <a:noFill/>
        </p:spPr>
        <p:txBody>
          <a:bodyPr wrap="none" rtlCol="0">
            <a:spAutoFit/>
          </a:bodyPr>
          <a:lstStyle/>
          <a:p>
            <a:r>
              <a:rPr lang="es-PE" dirty="0"/>
              <a:t>DESCANSOS REMUNERADOS DE LOS TRABAJADORES</a:t>
            </a:r>
            <a:endParaRPr lang="es-PE" dirty="0"/>
          </a:p>
        </p:txBody>
      </p:sp>
      <p:sp>
        <p:nvSpPr>
          <p:cNvPr id="5" name="4 Rectángulo redondeado"/>
          <p:cNvSpPr/>
          <p:nvPr/>
        </p:nvSpPr>
        <p:spPr>
          <a:xfrm>
            <a:off x="901521" y="2204864"/>
            <a:ext cx="6418615" cy="43924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altLang="es-MX" sz="1400" b="1" u="sng" dirty="0">
                <a:solidFill>
                  <a:schemeClr val="tx1"/>
                </a:solidFill>
              </a:rPr>
              <a:t>VACACIONES </a:t>
            </a:r>
            <a:r>
              <a:rPr lang="es-PE" altLang="es-MX" sz="1400" b="1" u="sng" dirty="0">
                <a:solidFill>
                  <a:schemeClr val="tx1"/>
                </a:solidFill>
              </a:rPr>
              <a:t>ANUALES</a:t>
            </a:r>
            <a:r>
              <a:rPr lang="es-PE" altLang="es-MX" sz="1400" b="1" dirty="0">
                <a:solidFill>
                  <a:schemeClr val="tx1"/>
                </a:solidFill>
              </a:rPr>
              <a:t>:</a:t>
            </a:r>
          </a:p>
          <a:p>
            <a:pPr algn="just"/>
            <a:r>
              <a:rPr lang="es-PE" altLang="es-MX" sz="1400" b="1" u="sng" dirty="0">
                <a:solidFill>
                  <a:schemeClr val="tx1"/>
                </a:solidFill>
              </a:rPr>
              <a:t>Remuneración Vacacional</a:t>
            </a:r>
            <a:r>
              <a:rPr lang="es-PE" altLang="es-MX" sz="1400" b="1" dirty="0">
                <a:solidFill>
                  <a:schemeClr val="tx1"/>
                </a:solidFill>
              </a:rPr>
              <a:t>:</a:t>
            </a:r>
            <a:endParaRPr lang="es-PE" altLang="es-MX" sz="1400" dirty="0">
              <a:solidFill>
                <a:schemeClr val="tx1"/>
              </a:solidFill>
            </a:endParaRPr>
          </a:p>
          <a:p>
            <a:pPr algn="just"/>
            <a:r>
              <a:rPr lang="es-PE" altLang="es-MX" sz="1400" b="1" dirty="0"/>
              <a:t>Es equivalente a la que el trabajador hubiera percibido habitualmente en caso de continuar laborando.</a:t>
            </a:r>
            <a:endParaRPr lang="es-PE" altLang="es-MX" sz="1400" dirty="0"/>
          </a:p>
          <a:p>
            <a:pPr algn="just"/>
            <a:r>
              <a:rPr lang="es-PE" altLang="es-MX" sz="1400" b="1" dirty="0"/>
              <a:t>Se considera remuneración a este efecto, la computable para la compensación por tiempo de servicios, aplicándose analógicamente los criterios establecidos para la misma.</a:t>
            </a:r>
            <a:endParaRPr lang="es-PE" altLang="es-MX" sz="1400" dirty="0"/>
          </a:p>
          <a:p>
            <a:pPr algn="just"/>
            <a:r>
              <a:rPr lang="es-PE" altLang="es-MX" sz="1400" b="1" u="sng" dirty="0">
                <a:solidFill>
                  <a:schemeClr val="tx1"/>
                </a:solidFill>
              </a:rPr>
              <a:t>Indemnización Vacacional</a:t>
            </a:r>
            <a:r>
              <a:rPr lang="es-PE" altLang="es-MX" sz="1400" b="1" dirty="0">
                <a:solidFill>
                  <a:schemeClr val="tx1"/>
                </a:solidFill>
              </a:rPr>
              <a:t>:</a:t>
            </a:r>
            <a:endParaRPr lang="es-PE" altLang="es-MX" sz="1400" dirty="0">
              <a:solidFill>
                <a:schemeClr val="tx1"/>
              </a:solidFill>
            </a:endParaRPr>
          </a:p>
          <a:p>
            <a:pPr algn="just"/>
            <a:r>
              <a:rPr lang="es-PE" altLang="es-MX" sz="1400" b="1" dirty="0"/>
              <a:t>Los trabajadores, en caso de no disfrutar del descanso vacacional dentro del año siguiente a aquél en el que adquieren el derecho, percibirán: (i) una remuneración por el trabajo realizado; (ii) una remuneración por el descanso vacacional adquirido y no gozado; y (iii) una indemnización equivalente a una remuneración por no haber disfrutado del descanso. Esta indemnización no está sujeta a pago o retención de ninguna aportación, contribución o tributo. El monto de las remuneraciones indicadas será el que se encuentre percibiendo el trabajador en la oportunidad en que se efectúe el pago.</a:t>
            </a:r>
            <a:endParaRPr lang="es-PE" altLang="es-MX" sz="1400" dirty="0"/>
          </a:p>
          <a:p>
            <a:pPr algn="just"/>
            <a:endParaRPr lang="es-PE" altLang="es-MX" sz="1400" dirty="0">
              <a:solidFill>
                <a:schemeClr val="tx1"/>
              </a:solidFill>
            </a:endParaRPr>
          </a:p>
        </p:txBody>
      </p:sp>
      <p:pic>
        <p:nvPicPr>
          <p:cNvPr id="5122" name="Picture 2" descr="http://www.lucesdelsiglo.com/images/news/e9f3eb02e6741f8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6160" y="2420888"/>
            <a:ext cx="2679284" cy="3686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2185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redondeado"/>
          <p:cNvSpPr/>
          <p:nvPr/>
        </p:nvSpPr>
        <p:spPr>
          <a:xfrm>
            <a:off x="3317105" y="1124744"/>
            <a:ext cx="5688632" cy="514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4" name="3 CuadroTexto"/>
          <p:cNvSpPr txBox="1"/>
          <p:nvPr/>
        </p:nvSpPr>
        <p:spPr>
          <a:xfrm>
            <a:off x="3575720" y="1270254"/>
            <a:ext cx="5099088" cy="369332"/>
          </a:xfrm>
          <a:prstGeom prst="rect">
            <a:avLst/>
          </a:prstGeom>
          <a:noFill/>
        </p:spPr>
        <p:txBody>
          <a:bodyPr wrap="none" rtlCol="0">
            <a:spAutoFit/>
          </a:bodyPr>
          <a:lstStyle/>
          <a:p>
            <a:r>
              <a:rPr lang="es-PE" dirty="0"/>
              <a:t>DESCANSOS REMUNERADOS DE LOS TRABAJADORES</a:t>
            </a:r>
            <a:endParaRPr lang="es-PE" dirty="0"/>
          </a:p>
        </p:txBody>
      </p:sp>
      <p:sp>
        <p:nvSpPr>
          <p:cNvPr id="5" name="4 Rectángulo redondeado"/>
          <p:cNvSpPr/>
          <p:nvPr/>
        </p:nvSpPr>
        <p:spPr>
          <a:xfrm>
            <a:off x="1339403" y="2132856"/>
            <a:ext cx="4834577" cy="22322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altLang="es-MX" sz="1400" b="1" u="sng" dirty="0">
                <a:solidFill>
                  <a:schemeClr val="tx1"/>
                </a:solidFill>
              </a:rPr>
              <a:t>Vacaciones Truncas</a:t>
            </a:r>
            <a:r>
              <a:rPr lang="es-PE" altLang="es-MX" sz="1400" b="1" dirty="0">
                <a:solidFill>
                  <a:schemeClr val="tx1"/>
                </a:solidFill>
              </a:rPr>
              <a:t>:</a:t>
            </a:r>
            <a:endParaRPr lang="es-PE" altLang="es-MX" sz="1400" dirty="0">
              <a:solidFill>
                <a:schemeClr val="tx1"/>
              </a:solidFill>
            </a:endParaRPr>
          </a:p>
          <a:p>
            <a:pPr algn="just"/>
            <a:r>
              <a:rPr lang="es-PE" altLang="es-MX" sz="1400" b="1" dirty="0"/>
              <a:t>Para que proceda el abono de récord trunco vacacional el trabajador debe acreditar un mes de servicios a su empleador.</a:t>
            </a:r>
            <a:endParaRPr lang="es-PE" altLang="es-MX" sz="1400" dirty="0"/>
          </a:p>
          <a:p>
            <a:pPr algn="just"/>
            <a:r>
              <a:rPr lang="es-PE" altLang="es-MX" sz="1400" b="1" dirty="0"/>
              <a:t>El récord trunco será compensado a razón de tantos dozavos y treintavos de la remuneración como meses y días computables hubiere laborado, respectivamente.</a:t>
            </a:r>
            <a:endParaRPr lang="es-PE" altLang="es-MX" sz="1400" dirty="0"/>
          </a:p>
        </p:txBody>
      </p:sp>
      <p:pic>
        <p:nvPicPr>
          <p:cNvPr id="6146" name="Picture 2" descr="http://media.telemundoboston.com/images/652*367/tlmd_fin_de_vacacio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8505" y="4293096"/>
            <a:ext cx="3818155" cy="2149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9149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redondeado"/>
          <p:cNvSpPr/>
          <p:nvPr/>
        </p:nvSpPr>
        <p:spPr>
          <a:xfrm>
            <a:off x="3317105" y="1124744"/>
            <a:ext cx="5688632" cy="514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4" name="3 CuadroTexto"/>
          <p:cNvSpPr txBox="1"/>
          <p:nvPr/>
        </p:nvSpPr>
        <p:spPr>
          <a:xfrm>
            <a:off x="3575720" y="1270254"/>
            <a:ext cx="5099088" cy="369332"/>
          </a:xfrm>
          <a:prstGeom prst="rect">
            <a:avLst/>
          </a:prstGeom>
          <a:noFill/>
        </p:spPr>
        <p:txBody>
          <a:bodyPr wrap="none" rtlCol="0">
            <a:spAutoFit/>
          </a:bodyPr>
          <a:lstStyle/>
          <a:p>
            <a:r>
              <a:rPr lang="es-PE" dirty="0"/>
              <a:t>DESCANSOS REMUNERADOS DE LOS TRABAJADORES</a:t>
            </a:r>
            <a:endParaRPr lang="es-PE" dirty="0"/>
          </a:p>
        </p:txBody>
      </p:sp>
      <p:sp>
        <p:nvSpPr>
          <p:cNvPr id="5" name="4 Rectángulo redondeado"/>
          <p:cNvSpPr/>
          <p:nvPr/>
        </p:nvSpPr>
        <p:spPr>
          <a:xfrm>
            <a:off x="1919536" y="2204864"/>
            <a:ext cx="5688632" cy="36724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altLang="es-MX" sz="1400" b="1" u="sng" dirty="0">
                <a:solidFill>
                  <a:schemeClr val="tx1"/>
                </a:solidFill>
              </a:rPr>
              <a:t>VACACIONES </a:t>
            </a:r>
            <a:r>
              <a:rPr lang="es-PE" altLang="es-MX" sz="1400" b="1" u="sng" dirty="0">
                <a:solidFill>
                  <a:schemeClr val="tx1"/>
                </a:solidFill>
              </a:rPr>
              <a:t>ANUALES</a:t>
            </a:r>
            <a:r>
              <a:rPr lang="es-PE" altLang="es-MX" sz="1400" b="1" dirty="0">
                <a:solidFill>
                  <a:schemeClr val="tx1"/>
                </a:solidFill>
              </a:rPr>
              <a:t>:</a:t>
            </a:r>
          </a:p>
          <a:p>
            <a:pPr algn="just"/>
            <a:endParaRPr lang="es-PE" altLang="es-MX" sz="1400" b="1" dirty="0">
              <a:solidFill>
                <a:schemeClr val="tx1"/>
              </a:solidFill>
            </a:endParaRPr>
          </a:p>
          <a:p>
            <a:pPr algn="just"/>
            <a:r>
              <a:rPr lang="es-PE" altLang="es-MX" sz="1400" b="1" u="sng" dirty="0">
                <a:solidFill>
                  <a:schemeClr val="tx1"/>
                </a:solidFill>
              </a:rPr>
              <a:t>Reducción o venta de vacaciones</a:t>
            </a:r>
            <a:r>
              <a:rPr lang="es-PE" altLang="es-MX" sz="1400" b="1" dirty="0">
                <a:solidFill>
                  <a:schemeClr val="tx1"/>
                </a:solidFill>
              </a:rPr>
              <a:t>:</a:t>
            </a:r>
            <a:endParaRPr lang="es-PE" altLang="es-MX" sz="1400" dirty="0">
              <a:solidFill>
                <a:schemeClr val="tx1"/>
              </a:solidFill>
            </a:endParaRPr>
          </a:p>
          <a:p>
            <a:pPr algn="just"/>
            <a:r>
              <a:rPr lang="es-PE" sz="1400" dirty="0"/>
              <a:t>El descanso físico vacacional puede reducirse de 30 días a 15 días con la respectiva compensación económica por los días laborados. Para ello, debe existir un acuerdo </a:t>
            </a:r>
            <a:r>
              <a:rPr lang="es-PE" sz="1400" dirty="0"/>
              <a:t>escrito </a:t>
            </a:r>
            <a:r>
              <a:rPr lang="es-PE" sz="1400" dirty="0"/>
              <a:t>(CONVENIO INDIVIDUAL) </a:t>
            </a:r>
            <a:r>
              <a:rPr lang="es-PE" sz="1400" dirty="0"/>
              <a:t>entre </a:t>
            </a:r>
            <a:r>
              <a:rPr lang="es-PE" sz="1400" dirty="0"/>
              <a:t>el trabajador y el empleador. </a:t>
            </a:r>
            <a:endParaRPr lang="es-PE" altLang="es-MX" sz="1400" b="1" dirty="0"/>
          </a:p>
          <a:p>
            <a:pPr algn="just"/>
            <a:endParaRPr lang="es-PE" altLang="es-MX" sz="1400" b="1" dirty="0"/>
          </a:p>
          <a:p>
            <a:pPr algn="just"/>
            <a:r>
              <a:rPr lang="es-PE" sz="1400" dirty="0">
                <a:solidFill>
                  <a:schemeClr val="tx1"/>
                </a:solidFill>
              </a:rPr>
              <a:t>Ejemplo: Días de descanso: </a:t>
            </a:r>
            <a:endParaRPr lang="es-PE" sz="1400" dirty="0">
              <a:solidFill>
                <a:schemeClr val="tx1"/>
              </a:solidFill>
            </a:endParaRPr>
          </a:p>
          <a:p>
            <a:pPr algn="just"/>
            <a:r>
              <a:rPr lang="es-PE" sz="1400" dirty="0"/>
              <a:t>30 </a:t>
            </a:r>
            <a:r>
              <a:rPr lang="es-PE" sz="1400" dirty="0"/>
              <a:t>días de vacaciones regulares – 15 días vendidos = 15 días de vacaciones. </a:t>
            </a:r>
            <a:endParaRPr lang="es-PE" sz="1400" dirty="0"/>
          </a:p>
          <a:p>
            <a:pPr algn="just"/>
            <a:r>
              <a:rPr lang="es-PE" sz="1400" dirty="0"/>
              <a:t>Remuneración </a:t>
            </a:r>
            <a:r>
              <a:rPr lang="es-PE" sz="1400" dirty="0"/>
              <a:t>a percibir: 01 remuneración por los 30 días de vacaciones + la remuneración por 15 días vendidos = 45 días de remuneración (30 días vacaciones + 15 días vendidos = 45 días de remuneración).</a:t>
            </a:r>
            <a:endParaRPr lang="es-PE" altLang="es-MX" sz="1400" dirty="0">
              <a:solidFill>
                <a:schemeClr val="tx1"/>
              </a:solidFill>
            </a:endParaRPr>
          </a:p>
        </p:txBody>
      </p:sp>
      <p:pic>
        <p:nvPicPr>
          <p:cNvPr id="7170" name="Picture 2" descr="http://www.legaltoday.com/files/Image/practica-jur/convenios-pac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3454" y="2898173"/>
            <a:ext cx="2286000" cy="2285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7885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317105" y="1124744"/>
            <a:ext cx="5688632" cy="514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2 CuadroTexto"/>
          <p:cNvSpPr txBox="1"/>
          <p:nvPr/>
        </p:nvSpPr>
        <p:spPr>
          <a:xfrm>
            <a:off x="3575720" y="1270254"/>
            <a:ext cx="5099088" cy="369332"/>
          </a:xfrm>
          <a:prstGeom prst="rect">
            <a:avLst/>
          </a:prstGeom>
          <a:noFill/>
        </p:spPr>
        <p:txBody>
          <a:bodyPr wrap="none" rtlCol="0">
            <a:spAutoFit/>
          </a:bodyPr>
          <a:lstStyle/>
          <a:p>
            <a:r>
              <a:rPr lang="es-PE" dirty="0"/>
              <a:t>DESCANSOS REMUNERADOS DE LOS TRABAJADORES</a:t>
            </a:r>
            <a:endParaRPr lang="es-PE" dirty="0"/>
          </a:p>
        </p:txBody>
      </p:sp>
      <p:sp>
        <p:nvSpPr>
          <p:cNvPr id="4" name="3 Rectángulo redondeado"/>
          <p:cNvSpPr/>
          <p:nvPr/>
        </p:nvSpPr>
        <p:spPr>
          <a:xfrm>
            <a:off x="1919536" y="2204864"/>
            <a:ext cx="4464496" cy="29523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PE" altLang="es-MX" sz="1400" b="1" u="sng" dirty="0">
                <a:solidFill>
                  <a:schemeClr val="tx1"/>
                </a:solidFill>
              </a:rPr>
              <a:t>VACACIONES </a:t>
            </a:r>
            <a:r>
              <a:rPr lang="es-PE" altLang="es-MX" sz="1400" b="1" u="sng" dirty="0">
                <a:solidFill>
                  <a:schemeClr val="tx1"/>
                </a:solidFill>
              </a:rPr>
              <a:t>ANUALES</a:t>
            </a:r>
            <a:r>
              <a:rPr lang="es-PE" altLang="es-MX" sz="1400" b="1" dirty="0">
                <a:solidFill>
                  <a:schemeClr val="tx1"/>
                </a:solidFill>
              </a:rPr>
              <a:t>:</a:t>
            </a:r>
          </a:p>
          <a:p>
            <a:pPr algn="just"/>
            <a:endParaRPr lang="es-PE" altLang="es-MX" sz="1400" b="1" dirty="0">
              <a:solidFill>
                <a:schemeClr val="tx1"/>
              </a:solidFill>
            </a:endParaRPr>
          </a:p>
          <a:p>
            <a:pPr algn="just"/>
            <a:r>
              <a:rPr lang="es-PE" altLang="es-MX" sz="1400" b="1" u="sng" dirty="0">
                <a:solidFill>
                  <a:schemeClr val="tx1"/>
                </a:solidFill>
              </a:rPr>
              <a:t>Acumulación de descanso vacacional</a:t>
            </a:r>
            <a:r>
              <a:rPr lang="es-PE" altLang="es-MX" sz="1400" b="1" dirty="0">
                <a:solidFill>
                  <a:schemeClr val="tx1"/>
                </a:solidFill>
              </a:rPr>
              <a:t>:</a:t>
            </a:r>
            <a:endParaRPr lang="es-PE" altLang="es-MX" sz="1400" dirty="0">
              <a:solidFill>
                <a:schemeClr val="tx1"/>
              </a:solidFill>
            </a:endParaRPr>
          </a:p>
          <a:p>
            <a:pPr algn="just"/>
            <a:endParaRPr lang="es-PE" sz="1400" dirty="0"/>
          </a:p>
          <a:p>
            <a:pPr algn="just"/>
            <a:r>
              <a:rPr lang="es-PE" sz="1400" dirty="0"/>
              <a:t>El </a:t>
            </a:r>
            <a:r>
              <a:rPr lang="es-PE" sz="1400" dirty="0"/>
              <a:t>trabajador </a:t>
            </a:r>
            <a:r>
              <a:rPr lang="es-PE" sz="1400" dirty="0"/>
              <a:t>PUEDE </a:t>
            </a:r>
            <a:r>
              <a:rPr lang="es-PE" sz="1400" dirty="0"/>
              <a:t>convenir por escrito </a:t>
            </a:r>
            <a:r>
              <a:rPr lang="es-PE" sz="1400" dirty="0"/>
              <a:t>(CONVENIO INDIVIDUAL) con </a:t>
            </a:r>
            <a:r>
              <a:rPr lang="es-PE" sz="1400" dirty="0"/>
              <a:t>su empleador en acumular </a:t>
            </a:r>
            <a:r>
              <a:rPr lang="es-PE" sz="1400" b="1" dirty="0"/>
              <a:t>hasta dos descansos anuales consecutivos </a:t>
            </a:r>
            <a:r>
              <a:rPr lang="es-PE" sz="1400" dirty="0"/>
              <a:t>siempre que después de un año de servicios continuo, disfrute por lo menos de un descanso de 7 días naturales</a:t>
            </a:r>
            <a:r>
              <a:rPr lang="es-PE" sz="1400" dirty="0"/>
              <a:t>.</a:t>
            </a:r>
          </a:p>
          <a:p>
            <a:pPr algn="just"/>
            <a:r>
              <a:rPr lang="es-PE" sz="1400" dirty="0"/>
              <a:t>Es decir, que el descanso ocurrirá en el tercer año respecto de los dos años que se haya acumulado. </a:t>
            </a:r>
            <a:endParaRPr lang="es-PE" altLang="es-MX" sz="1400" dirty="0">
              <a:solidFill>
                <a:schemeClr val="tx1"/>
              </a:solidFill>
            </a:endParaRPr>
          </a:p>
        </p:txBody>
      </p:sp>
      <p:pic>
        <p:nvPicPr>
          <p:cNvPr id="8194" name="Picture 2" descr="http://sanchezbermejo.com/wp-content/uploads/2015/03/solidariosperversos-300x22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0096" y="2609466"/>
            <a:ext cx="28575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2505572"/>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TM03457444[[fn=Base]]</Template>
  <TotalTime>203</TotalTime>
  <Words>2612</Words>
  <Application>Microsoft Office PowerPoint</Application>
  <PresentationFormat>Panorámica</PresentationFormat>
  <Paragraphs>213</Paragraphs>
  <Slides>32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32</vt:i4>
      </vt:variant>
    </vt:vector>
  </HeadingPairs>
  <TitlesOfParts>
    <vt:vector size="38" baseType="lpstr">
      <vt:lpstr>Adobe Gothic Std B</vt:lpstr>
      <vt:lpstr>Aharoni</vt:lpstr>
      <vt:lpstr>Arial</vt:lpstr>
      <vt:lpstr>Corbel</vt:lpstr>
      <vt:lpstr>Verdana</vt:lpstr>
      <vt:lpstr>Base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GRATIFICACIONES</vt:lpstr>
      <vt:lpstr>AMBITO DE APLICACIÓN A todos los trabajadores sujetos al régimen laboral de la actividad privada, que por lo menos hayan cumplido un mes completo de labores, no importa el tipo de contrato (Plazo fijo o indeterminado), </vt:lpstr>
      <vt:lpstr>DIVERGENCIA ENTRE EL TEXTO DE LA LEY Y EL REGLAMENTO</vt:lpstr>
      <vt:lpstr>Presentación de PowerPoint</vt:lpstr>
      <vt:lpstr>TIEMPO DE SERVICIOS A COMPUTAR</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UsuarioToshiba</dc:creator>
  <cp:lastModifiedBy>UsuarioToshiba</cp:lastModifiedBy>
  <cp:revision>8</cp:revision>
  <dcterms:created xsi:type="dcterms:W3CDTF">2020-08-23T20:20:55Z</dcterms:created>
  <dcterms:modified xsi:type="dcterms:W3CDTF">2020-08-23T23:44:40Z</dcterms:modified>
</cp:coreProperties>
</file>